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7" r:id="rId3"/>
    <p:sldId id="288" r:id="rId4"/>
    <p:sldId id="338" r:id="rId5"/>
    <p:sldId id="339" r:id="rId6"/>
    <p:sldId id="295" r:id="rId7"/>
    <p:sldId id="261" r:id="rId8"/>
    <p:sldId id="296" r:id="rId9"/>
    <p:sldId id="327" r:id="rId10"/>
    <p:sldId id="322" r:id="rId11"/>
    <p:sldId id="323" r:id="rId12"/>
    <p:sldId id="325" r:id="rId13"/>
    <p:sldId id="275" r:id="rId14"/>
    <p:sldId id="324" r:id="rId15"/>
    <p:sldId id="277" r:id="rId16"/>
    <p:sldId id="326" r:id="rId17"/>
    <p:sldId id="328" r:id="rId18"/>
    <p:sldId id="317" r:id="rId19"/>
    <p:sldId id="299" r:id="rId20"/>
    <p:sldId id="300" r:id="rId21"/>
    <p:sldId id="267" r:id="rId22"/>
    <p:sldId id="281" r:id="rId23"/>
    <p:sldId id="280" r:id="rId24"/>
    <p:sldId id="310" r:id="rId25"/>
    <p:sldId id="312" r:id="rId26"/>
    <p:sldId id="313" r:id="rId27"/>
    <p:sldId id="307" r:id="rId28"/>
    <p:sldId id="330" r:id="rId29"/>
    <p:sldId id="331" r:id="rId30"/>
    <p:sldId id="318" r:id="rId31"/>
    <p:sldId id="334" r:id="rId32"/>
    <p:sldId id="332" r:id="rId33"/>
    <p:sldId id="333" r:id="rId34"/>
    <p:sldId id="335" r:id="rId35"/>
    <p:sldId id="329" r:id="rId36"/>
    <p:sldId id="336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sz="2160" b="1" i="0" u="none" strike="noStrike" baseline="0" dirty="0" smtClean="0"/>
              <a:t>L</a:t>
            </a:r>
            <a:r>
              <a:rPr lang="en-GB" sz="2160" b="1" i="0" u="none" strike="noStrike" baseline="0" dirty="0" err="1" smtClean="0"/>
              <a:t>iczba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chorych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na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milion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mieszkańców</a:t>
            </a:r>
            <a:r>
              <a:rPr lang="en-GB" sz="2160" b="1" i="0" u="none" strike="noStrike" baseline="0" dirty="0" smtClean="0"/>
              <a:t> w </a:t>
            </a:r>
            <a:r>
              <a:rPr lang="en-GB" sz="2160" b="1" i="0" u="none" strike="noStrike" baseline="0" dirty="0" err="1" smtClean="0"/>
              <a:t>Polsce</a:t>
            </a:r>
            <a:r>
              <a:rPr lang="pl-PL" sz="2160" b="1" i="0" u="none" strike="noStrike" baseline="0" dirty="0" smtClean="0"/>
              <a:t>, </a:t>
            </a:r>
            <a:r>
              <a:rPr lang="en-GB" sz="2160" b="1" i="0" u="none" strike="noStrike" baseline="0" dirty="0" smtClean="0"/>
              <a:t> u </a:t>
            </a:r>
            <a:r>
              <a:rPr lang="en-GB" sz="2160" b="1" i="0" u="none" strike="noStrike" baseline="0" dirty="0" err="1" smtClean="0"/>
              <a:t>których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rozpoczęto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leczenie</a:t>
            </a:r>
            <a:r>
              <a:rPr lang="en-GB" sz="2160" b="1" i="0" u="none" strike="noStrike" baseline="0" dirty="0" smtClean="0"/>
              <a:t> </a:t>
            </a:r>
            <a:r>
              <a:rPr lang="en-GB" sz="2160" b="1" i="0" u="none" strike="noStrike" baseline="0" dirty="0" err="1" smtClean="0"/>
              <a:t>dializami</a:t>
            </a:r>
            <a:r>
              <a:rPr lang="en-GB" sz="2160" b="1" i="0" u="none" strike="noStrike" baseline="0" dirty="0" smtClean="0"/>
              <a:t> </a:t>
            </a:r>
            <a:r>
              <a:rPr lang="pl-PL" sz="2160" b="1" i="0" u="none" strike="noStrike" baseline="0" dirty="0" smtClean="0"/>
              <a:t>(HD i DO) </a:t>
            </a:r>
            <a:r>
              <a:rPr lang="en-GB" sz="2160" b="1" i="0" u="none" strike="noStrike" baseline="0" dirty="0" smtClean="0"/>
              <a:t>w </a:t>
            </a:r>
            <a:r>
              <a:rPr lang="en-GB" sz="2160" b="1" i="0" u="none" strike="noStrike" baseline="0" dirty="0" err="1" smtClean="0"/>
              <a:t>latach</a:t>
            </a:r>
            <a:r>
              <a:rPr lang="en-GB" sz="2160" b="1" i="0" u="none" strike="noStrike" baseline="0" dirty="0" smtClean="0"/>
              <a:t> 1986 – 20</a:t>
            </a:r>
            <a:r>
              <a:rPr lang="pl-PL" sz="2160" b="1" i="0" u="none" strike="noStrike" baseline="0" dirty="0" smtClean="0"/>
              <a:t>16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7209041894842004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1.4453376707120194E-3"/>
                  <c:y val="-3.92762108889999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4.3360130121360601E-3"/>
                  <c:y val="-3.92762108889999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0"/>
                  <c:y val="-4.9612055859789346E-2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-1.4453376707120461E-3"/>
                  <c:y val="-4.3410548877315665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3.3074703906526212E-2"/>
                </c:manualLayout>
              </c:layout>
              <c:dLblPos val="inEnd"/>
              <c:showVal val="1"/>
            </c:dLbl>
            <c:dLbl>
              <c:idx val="6"/>
              <c:layout>
                <c:manualLayout>
                  <c:x val="1.4453376707120194E-3"/>
                  <c:y val="-3.7209041894842004E-2"/>
                </c:manualLayout>
              </c:layout>
              <c:dLblPos val="inEnd"/>
              <c:showVal val="1"/>
            </c:dLbl>
            <c:dLbl>
              <c:idx val="7"/>
              <c:layout>
                <c:manualLayout>
                  <c:x val="-1.4453376707120194E-3"/>
                  <c:y val="-4.3410548877315665E-2"/>
                </c:manualLayout>
              </c:layout>
              <c:dLblPos val="inEnd"/>
              <c:showVal val="1"/>
            </c:dLbl>
            <c:dLbl>
              <c:idx val="8"/>
              <c:layout>
                <c:manualLayout>
                  <c:x val="0"/>
                  <c:y val="-4.5477717871473533E-2"/>
                </c:manualLayout>
              </c:layout>
              <c:dLblPos val="inEnd"/>
              <c:showVal val="1"/>
            </c:dLbl>
            <c:dLbl>
              <c:idx val="9"/>
              <c:layout>
                <c:manualLayout>
                  <c:x val="4.3360130121360601E-3"/>
                  <c:y val="-4.5477717871473533E-2"/>
                </c:manualLayout>
              </c:layout>
              <c:dLblPos val="inEnd"/>
              <c:showVal val="1"/>
            </c:dLbl>
            <c:dLbl>
              <c:idx val="10"/>
              <c:layout>
                <c:manualLayout>
                  <c:x val="0"/>
                  <c:y val="-4.3410548877315665E-2"/>
                </c:manualLayout>
              </c:layout>
              <c:dLblPos val="inEnd"/>
              <c:showVal val="1"/>
            </c:dLbl>
            <c:dLbl>
              <c:idx val="11"/>
              <c:layout>
                <c:manualLayout>
                  <c:x val="-4.336126818251863E-3"/>
                  <c:y val="-3.9276373658212023E-2"/>
                </c:manualLayout>
              </c:layout>
              <c:dLblPos val="inEnd"/>
              <c:showVal val="1"/>
            </c:dLbl>
            <c:dLbl>
              <c:idx val="12"/>
              <c:layout>
                <c:manualLayout>
                  <c:x val="0"/>
                  <c:y val="-3.5141872900684108E-2"/>
                </c:manualLayout>
              </c:layout>
              <c:dLblPos val="inEnd"/>
              <c:showVal val="1"/>
            </c:dLbl>
            <c:dLbl>
              <c:idx val="13"/>
              <c:layout>
                <c:manualLayout>
                  <c:x val="1.4453376707120194E-3"/>
                  <c:y val="-3.5141872900684032E-2"/>
                </c:manualLayout>
              </c:layout>
              <c:dLblPos val="inEnd"/>
              <c:showVal val="1"/>
            </c:dLbl>
            <c:dLbl>
              <c:idx val="14"/>
              <c:layout>
                <c:manualLayout>
                  <c:x val="-2.8906753414240389E-3"/>
                  <c:y val="-4.1343379883157817E-2"/>
                </c:manualLayout>
              </c:layout>
              <c:dLblPos val="inEnd"/>
              <c:showVal val="1"/>
            </c:dLbl>
            <c:dLbl>
              <c:idx val="15"/>
              <c:layout>
                <c:manualLayout>
                  <c:x val="0"/>
                  <c:y val="-4.1343379883157762E-2"/>
                </c:manualLayout>
              </c:layout>
              <c:dLblPos val="inEnd"/>
              <c:showVal val="1"/>
            </c:dLbl>
            <c:dLbl>
              <c:idx val="16"/>
              <c:layout>
                <c:manualLayout>
                  <c:x val="-4.3360130121360601E-3"/>
                  <c:y val="-4.1343379883157762E-2"/>
                </c:manualLayout>
              </c:layout>
              <c:dLblPos val="inEnd"/>
              <c:showVal val="1"/>
            </c:dLbl>
            <c:dLbl>
              <c:idx val="17"/>
              <c:layout>
                <c:manualLayout>
                  <c:x val="2.8906753414240389E-3"/>
                  <c:y val="-3.92762108889999E-2"/>
                </c:manualLayout>
              </c:layout>
              <c:dLblPos val="inEnd"/>
              <c:showVal val="1"/>
            </c:dLbl>
            <c:dLbl>
              <c:idx val="18"/>
              <c:layout>
                <c:manualLayout>
                  <c:x val="-4.3360130121360601E-3"/>
                  <c:y val="-4.1343379883157762E-2"/>
                </c:manualLayout>
              </c:layout>
              <c:dLblPos val="inEnd"/>
              <c:showVal val="1"/>
            </c:dLbl>
            <c:dLbl>
              <c:idx val="19"/>
              <c:layout>
                <c:manualLayout>
                  <c:x val="-4.3360130121360601E-3"/>
                  <c:y val="-3.7209041894842004E-2"/>
                </c:manualLayout>
              </c:layout>
              <c:dLblPos val="inEnd"/>
              <c:showVal val="1"/>
            </c:dLbl>
            <c:dLbl>
              <c:idx val="20"/>
              <c:layout>
                <c:manualLayout>
                  <c:x val="5.7813506828480821E-3"/>
                  <c:y val="-4.1343379883157762E-2"/>
                </c:manualLayout>
              </c:layout>
              <c:dLblPos val="inEnd"/>
              <c:showVal val="1"/>
            </c:dLbl>
            <c:dLbl>
              <c:idx val="21"/>
              <c:layout>
                <c:manualLayout>
                  <c:x val="1.4453376707120194E-3"/>
                  <c:y val="-4.3410548877315616E-2"/>
                </c:manualLayout>
              </c:layout>
              <c:dLblPos val="inEnd"/>
              <c:showVal val="1"/>
            </c:dLbl>
            <c:dLbl>
              <c:idx val="22"/>
              <c:layout>
                <c:manualLayout>
                  <c:x val="4.3360130121360601E-3"/>
                  <c:y val="-4.3410548877315699E-2"/>
                </c:manualLayout>
              </c:layout>
              <c:dLblPos val="inEnd"/>
              <c:showVal val="1"/>
            </c:dLbl>
            <c:dLbl>
              <c:idx val="23"/>
              <c:layout>
                <c:manualLayout>
                  <c:x val="0"/>
                  <c:y val="-3.92762108889999E-2"/>
                </c:manualLayout>
              </c:layout>
              <c:dLblPos val="inEnd"/>
              <c:showVal val="1"/>
            </c:dLbl>
            <c:dLbl>
              <c:idx val="24"/>
              <c:layout>
                <c:manualLayout>
                  <c:x val="2.8906753414239331E-3"/>
                  <c:y val="-3.5141872900684108E-2"/>
                </c:manualLayout>
              </c:layout>
              <c:dLblPos val="inEnd"/>
              <c:showVal val="1"/>
            </c:dLbl>
            <c:dLbl>
              <c:idx val="25"/>
              <c:layout>
                <c:manualLayout>
                  <c:x val="1.0599020477765827E-16"/>
                  <c:y val="-4.3410548877315665E-2"/>
                </c:manualLayout>
              </c:layout>
              <c:dLblPos val="inEnd"/>
              <c:showVal val="1"/>
            </c:dLbl>
            <c:dLbl>
              <c:idx val="26"/>
              <c:layout>
                <c:manualLayout>
                  <c:x val="1.4453376707120194E-3"/>
                  <c:y val="-4.5477717871473505E-2"/>
                </c:manualLayout>
              </c:layout>
              <c:dLblPos val="inEnd"/>
              <c:showVal val="1"/>
            </c:dLbl>
            <c:dLbl>
              <c:idx val="27"/>
              <c:layout>
                <c:manualLayout>
                  <c:x val="4.3360130121360601E-3"/>
                  <c:y val="-5.3746393848105152E-2"/>
                </c:manualLayout>
              </c:layout>
              <c:dLblPos val="inEnd"/>
              <c:showVal val="1"/>
            </c:dLbl>
            <c:dLbl>
              <c:idx val="28"/>
              <c:layout>
                <c:manualLayout>
                  <c:x val="-1.1380611580409608E-7"/>
                  <c:y val="-3.5141872900684108E-2"/>
                </c:manualLayout>
              </c:layout>
              <c:dLblPos val="inEnd"/>
              <c:showVal val="1"/>
            </c:dLbl>
            <c:dLbl>
              <c:idx val="29"/>
              <c:layout>
                <c:manualLayout>
                  <c:x val="-2.8906753414240389E-3"/>
                  <c:y val="-4.5477717871473533E-2"/>
                </c:manualLayout>
              </c:layout>
              <c:dLblPos val="inEnd"/>
              <c:showVal val="1"/>
            </c:dLbl>
            <c:dLbl>
              <c:idx val="30"/>
              <c:layout>
                <c:manualLayout>
                  <c:x val="0"/>
                  <c:y val="-3.514187290068415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149</a:t>
                    </a:r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inEnd"/>
            <c:showVal val="1"/>
          </c:dLbls>
          <c:cat>
            <c:numRef>
              <c:f>Arkusz1!$A$2:$A$32</c:f>
              <c:numCache>
                <c:formatCode>General</c:formatCode>
                <c:ptCount val="31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</c:numCache>
            </c:numRef>
          </c:cat>
          <c:val>
            <c:numRef>
              <c:f>Arkusz1!$B$2:$B$32</c:f>
              <c:numCache>
                <c:formatCode>General</c:formatCode>
                <c:ptCount val="31"/>
                <c:pt idx="0">
                  <c:v>17</c:v>
                </c:pt>
                <c:pt idx="1">
                  <c:v>22.2</c:v>
                </c:pt>
                <c:pt idx="2">
                  <c:v>19.399999999999999</c:v>
                </c:pt>
                <c:pt idx="3">
                  <c:v>22.4</c:v>
                </c:pt>
                <c:pt idx="4">
                  <c:v>24</c:v>
                </c:pt>
                <c:pt idx="5">
                  <c:v>26.6</c:v>
                </c:pt>
                <c:pt idx="6">
                  <c:v>28.3</c:v>
                </c:pt>
                <c:pt idx="7">
                  <c:v>32.700000000000003</c:v>
                </c:pt>
                <c:pt idx="8">
                  <c:v>34.800000000000004</c:v>
                </c:pt>
                <c:pt idx="9">
                  <c:v>37.9</c:v>
                </c:pt>
                <c:pt idx="10">
                  <c:v>41</c:v>
                </c:pt>
                <c:pt idx="11">
                  <c:v>48.1</c:v>
                </c:pt>
                <c:pt idx="12">
                  <c:v>52</c:v>
                </c:pt>
                <c:pt idx="13">
                  <c:v>54.8</c:v>
                </c:pt>
                <c:pt idx="14">
                  <c:v>67.5</c:v>
                </c:pt>
                <c:pt idx="15">
                  <c:v>84.5</c:v>
                </c:pt>
                <c:pt idx="16">
                  <c:v>99.1</c:v>
                </c:pt>
                <c:pt idx="17">
                  <c:v>102.8</c:v>
                </c:pt>
                <c:pt idx="18">
                  <c:v>96</c:v>
                </c:pt>
                <c:pt idx="19">
                  <c:v>120</c:v>
                </c:pt>
                <c:pt idx="20">
                  <c:v>122</c:v>
                </c:pt>
                <c:pt idx="21">
                  <c:v>127</c:v>
                </c:pt>
                <c:pt idx="22">
                  <c:v>130</c:v>
                </c:pt>
                <c:pt idx="23">
                  <c:v>134</c:v>
                </c:pt>
                <c:pt idx="24">
                  <c:v>135</c:v>
                </c:pt>
                <c:pt idx="25">
                  <c:v>133</c:v>
                </c:pt>
                <c:pt idx="26">
                  <c:v>138</c:v>
                </c:pt>
                <c:pt idx="27">
                  <c:v>139</c:v>
                </c:pt>
                <c:pt idx="28">
                  <c:v>135</c:v>
                </c:pt>
                <c:pt idx="29">
                  <c:v>164</c:v>
                </c:pt>
                <c:pt idx="30">
                  <c:v>149</c:v>
                </c:pt>
              </c:numCache>
            </c:numRef>
          </c:val>
        </c:ser>
        <c:dLbls>
          <c:showVal val="1"/>
        </c:dLbls>
        <c:overlap val="100"/>
        <c:axId val="67323008"/>
        <c:axId val="67324544"/>
      </c:barChart>
      <c:catAx>
        <c:axId val="6732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7324544"/>
        <c:crosses val="autoZero"/>
        <c:auto val="1"/>
        <c:lblAlgn val="ctr"/>
        <c:lblOffset val="100"/>
      </c:catAx>
      <c:valAx>
        <c:axId val="67324544"/>
        <c:scaling>
          <c:orientation val="minMax"/>
        </c:scaling>
        <c:axPos val="l"/>
        <c:majorGridlines/>
        <c:numFmt formatCode="General" sourceLinked="1"/>
        <c:tickLblPos val="nextTo"/>
        <c:crossAx val="67323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DO</a:t>
            </a:r>
          </a:p>
        </c:rich>
      </c:tx>
      <c:layout>
        <c:manualLayout>
          <c:xMode val="edge"/>
          <c:yMode val="edge"/>
          <c:x val="5.3720637689384385E-2"/>
          <c:y val="3.801284001356165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DO</c:v>
                </c:pt>
              </c:strCache>
            </c:strRef>
          </c:tx>
          <c:dLbls>
            <c:dLbl>
              <c:idx val="0"/>
              <c:layout>
                <c:manualLayout>
                  <c:x val="1.2052646338818866E-2"/>
                  <c:y val="-0.158963057614622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0-19 l.; </a:t>
                    </a:r>
                    <a:r>
                      <a:rPr lang="en-US" dirty="0" smtClean="0"/>
                      <a:t>1.6%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2956594814230296"/>
                  <c:y val="-0.100215669126662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20-44 l.; </a:t>
                    </a:r>
                    <a:r>
                      <a:rPr lang="en-US" dirty="0" smtClean="0"/>
                      <a:t>24.1%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20489498775992093"/>
                  <c:y val="0.103671381855168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45-64 l</a:t>
                    </a:r>
                    <a:r>
                      <a:rPr lang="en-US" dirty="0" smtClean="0"/>
                      <a:t>. 38.3%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4764491765053114"/>
                  <c:y val="-6.33540014851048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65-75 l</a:t>
                    </a:r>
                    <a:r>
                      <a:rPr lang="en-US" dirty="0" smtClean="0"/>
                      <a:t>. </a:t>
                    </a:r>
                    <a:r>
                      <a:rPr lang="en-US" dirty="0"/>
                      <a:t>22%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9.3408009125846292E-2"/>
                  <c:y val="-0.131317083683212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&gt;75 </a:t>
                    </a:r>
                    <a:r>
                      <a:rPr lang="en-US" dirty="0" smtClean="0"/>
                      <a:t>l</a:t>
                    </a:r>
                    <a:r>
                      <a:rPr lang="pl-PL" dirty="0" smtClean="0"/>
                      <a:t>.</a:t>
                    </a:r>
                    <a:r>
                      <a:rPr lang="en-US" dirty="0" smtClean="0"/>
                      <a:t> 9.9%</a:t>
                    </a:r>
                    <a:endParaRPr lang="en-US" dirty="0"/>
                  </a:p>
                </c:rich>
              </c:tx>
              <c:showVal val="1"/>
              <c:showCatName val="1"/>
            </c:dLbl>
            <c:txPr>
              <a:bodyPr rot="0"/>
              <a:lstStyle/>
              <a:p>
                <a:pPr>
                  <a:defRPr sz="1400" b="1"/>
                </a:pPr>
                <a:endParaRPr lang="pl-PL"/>
              </a:p>
            </c:txPr>
            <c:showVal val="1"/>
            <c:showCatName val="1"/>
            <c:showLeaderLines val="1"/>
          </c:dLbls>
          <c:cat>
            <c:strRef>
              <c:f>Arkusz1!$A$2:$A$6</c:f>
              <c:strCache>
                <c:ptCount val="5"/>
                <c:pt idx="0">
                  <c:v>0-19 l.</c:v>
                </c:pt>
                <c:pt idx="1">
                  <c:v>20-44 l.</c:v>
                </c:pt>
                <c:pt idx="2">
                  <c:v>45-64 l.</c:v>
                </c:pt>
                <c:pt idx="3">
                  <c:v>65-75 l.</c:v>
                </c:pt>
                <c:pt idx="4">
                  <c:v>&gt;75 l.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1.6000000000000011E-2</c:v>
                </c:pt>
                <c:pt idx="1">
                  <c:v>0.24100000000000008</c:v>
                </c:pt>
                <c:pt idx="2">
                  <c:v>0.38300000000000017</c:v>
                </c:pt>
                <c:pt idx="3" formatCode="0%">
                  <c:v>0.22</c:v>
                </c:pt>
                <c:pt idx="4">
                  <c:v>9.9000000000000046E-2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sz="2400" dirty="0" smtClean="0"/>
              <a:t>HD</a:t>
            </a:r>
            <a:endParaRPr lang="pl-PL" sz="2400" dirty="0"/>
          </a:p>
        </c:rich>
      </c:tx>
      <c:layout>
        <c:manualLayout>
          <c:xMode val="edge"/>
          <c:yMode val="edge"/>
          <c:x val="5.3720637689384398E-2"/>
          <c:y val="3.801284001356165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DO</c:v>
                </c:pt>
              </c:strCache>
            </c:strRef>
          </c:tx>
          <c:dLbls>
            <c:dLbl>
              <c:idx val="0"/>
              <c:layout>
                <c:manualLayout>
                  <c:x val="-3.013161584704719E-3"/>
                  <c:y val="-0.15896278551125789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.12052646338818873"/>
                  <c:y val="-0.12440565822620177"/>
                </c:manualLayout>
              </c:layout>
              <c:showVal val="1"/>
              <c:showCatName val="1"/>
              <c:separator> </c:separator>
            </c:dLbl>
            <c:dLbl>
              <c:idx val="2"/>
              <c:layout>
                <c:manualLayout>
                  <c:x val="0.15065807923523586"/>
                  <c:y val="5.1835690927584083E-2"/>
                </c:manualLayout>
              </c:layout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3860543289641716"/>
                  <c:y val="0.10367138185516808"/>
                </c:manualLayout>
              </c:layout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14161859448112182"/>
                  <c:y val="-8.639309031600452E-2"/>
                </c:manualLayout>
              </c:layout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Arkusz1!$A$2:$A$6</c:f>
              <c:strCache>
                <c:ptCount val="5"/>
                <c:pt idx="0">
                  <c:v>0-19 l.</c:v>
                </c:pt>
                <c:pt idx="1">
                  <c:v>20-44 l.</c:v>
                </c:pt>
                <c:pt idx="2">
                  <c:v>45-64 l.</c:v>
                </c:pt>
                <c:pt idx="3">
                  <c:v>65-75 l.</c:v>
                </c:pt>
                <c:pt idx="4">
                  <c:v>&gt;75 l.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1.0000000000000005E-2</c:v>
                </c:pt>
                <c:pt idx="1">
                  <c:v>0.12000000000000002</c:v>
                </c:pt>
                <c:pt idx="2">
                  <c:v>0.33000000000000024</c:v>
                </c:pt>
                <c:pt idx="3" formatCode="0%">
                  <c:v>0.31000000000000016</c:v>
                </c:pt>
                <c:pt idx="4">
                  <c:v>0.23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7.7057076329172414E-2"/>
          <c:y val="9.6875000000000044E-2"/>
          <c:w val="0.39202004822542941"/>
          <c:h val="0.8062500000000000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9.1167453075681228E-3"/>
                  <c:y val="-0.12740651567326447"/>
                </c:manualLayout>
              </c:layout>
              <c:showVal val="1"/>
            </c:dLbl>
            <c:dLbl>
              <c:idx val="1"/>
              <c:layout>
                <c:manualLayout>
                  <c:x val="6.837558980676095E-2"/>
                  <c:y val="-8.5925324523829602E-2"/>
                </c:manualLayout>
              </c:layout>
              <c:showVal val="1"/>
            </c:dLbl>
            <c:dLbl>
              <c:idx val="2"/>
              <c:layout>
                <c:manualLayout>
                  <c:x val="-8.9647995524419988E-2"/>
                  <c:y val="6.518472894911198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Przeszczepiono - 1212 (6 %)</c:v>
                </c:pt>
                <c:pt idx="1">
                  <c:v>Zmarli - 3561 (17,7 %)</c:v>
                </c:pt>
                <c:pt idx="2">
                  <c:v>Dializowani HD + DO - 31.12.2016 r. - 20144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1212</c:v>
                </c:pt>
                <c:pt idx="1">
                  <c:v>3561</c:v>
                </c:pt>
                <c:pt idx="2">
                  <c:v>20144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52942016781989909"/>
          <c:y val="0.26792002952755922"/>
          <c:w val="0.46146308687253285"/>
          <c:h val="0.46415994094488205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percentStacked"/>
        <c:ser>
          <c:idx val="0"/>
          <c:order val="0"/>
          <c:tx>
            <c:strRef>
              <c:f>Arkusz1!$B$1</c:f>
              <c:strCache>
                <c:ptCount val="1"/>
                <c:pt idx="0">
                  <c:v>Inne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Przetoka naturalna</c:v>
                </c:pt>
                <c:pt idx="1">
                  <c:v>Przetoka syntetyczna</c:v>
                </c:pt>
                <c:pt idx="2">
                  <c:v>Cewnik permanentny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Krwawienie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Przetoka naturalna</c:v>
                </c:pt>
                <c:pt idx="1">
                  <c:v>Przetoka syntetyczna</c:v>
                </c:pt>
                <c:pt idx="2">
                  <c:v>Cewnik permanentny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Infekcja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Przetoka naturalna</c:v>
                </c:pt>
                <c:pt idx="1">
                  <c:v>Przetoka syntetyczna</c:v>
                </c:pt>
                <c:pt idx="2">
                  <c:v>Cewnik permanentny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47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Niedrożność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Przetoka naturalna</c:v>
                </c:pt>
                <c:pt idx="1">
                  <c:v>Przetoka syntetyczna</c:v>
                </c:pt>
                <c:pt idx="2">
                  <c:v>Cewnik permanentny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36</c:v>
                </c:pt>
                <c:pt idx="1">
                  <c:v>45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Zwężenie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Przetoka naturalna</c:v>
                </c:pt>
                <c:pt idx="1">
                  <c:v>Przetoka syntetyczna</c:v>
                </c:pt>
                <c:pt idx="2">
                  <c:v>Cewnik permanentny</c:v>
                </c:pt>
              </c:strCache>
            </c:strRef>
          </c:cat>
          <c:val>
            <c:numRef>
              <c:f>Arkusz1!$F$2:$F$4</c:f>
              <c:numCache>
                <c:formatCode>General</c:formatCode>
                <c:ptCount val="3"/>
                <c:pt idx="0">
                  <c:v>28</c:v>
                </c:pt>
                <c:pt idx="1">
                  <c:v>26</c:v>
                </c:pt>
                <c:pt idx="2">
                  <c:v>8</c:v>
                </c:pt>
              </c:numCache>
            </c:numRef>
          </c:val>
        </c:ser>
        <c:overlap val="100"/>
        <c:axId val="69837568"/>
        <c:axId val="69839104"/>
      </c:barChart>
      <c:catAx>
        <c:axId val="69837568"/>
        <c:scaling>
          <c:orientation val="minMax"/>
        </c:scaling>
        <c:axPos val="b"/>
        <c:tickLblPos val="nextTo"/>
        <c:crossAx val="69839104"/>
        <c:crosses val="autoZero"/>
        <c:auto val="1"/>
        <c:lblAlgn val="ctr"/>
        <c:lblOffset val="100"/>
      </c:catAx>
      <c:valAx>
        <c:axId val="69839104"/>
        <c:scaling>
          <c:orientation val="minMax"/>
        </c:scaling>
        <c:axPos val="l"/>
        <c:majorGridlines/>
        <c:numFmt formatCode="0%" sourceLinked="1"/>
        <c:tickLblPos val="nextTo"/>
        <c:crossAx val="69837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6350"/>
        </c:spPr>
      </c:dTable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BC85F-3000-41FB-9BE5-0D548BE2A0F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F40D55-C79A-44AC-9293-D30E9581F3CF}">
      <dgm:prSet phldrT="[Tekst]" custT="1"/>
      <dgm:spPr/>
      <dgm:t>
        <a:bodyPr/>
        <a:lstStyle/>
        <a:p>
          <a:r>
            <a:rPr lang="pl-PL" sz="2400" dirty="0" smtClean="0"/>
            <a:t>Zapadalność</a:t>
          </a:r>
          <a:endParaRPr lang="pl-PL" sz="2400" dirty="0"/>
        </a:p>
      </dgm:t>
    </dgm:pt>
    <dgm:pt modelId="{A52FBFF9-6D05-4AFB-A430-E8C2E78F47CF}" type="parTrans" cxnId="{CA4F18F2-6D24-4A98-9D12-CA2CA5AE6996}">
      <dgm:prSet/>
      <dgm:spPr/>
      <dgm:t>
        <a:bodyPr/>
        <a:lstStyle/>
        <a:p>
          <a:endParaRPr lang="pl-PL"/>
        </a:p>
      </dgm:t>
    </dgm:pt>
    <dgm:pt modelId="{CA0D061D-CCC8-4DA3-A791-E1C4A0465575}" type="sibTrans" cxnId="{CA4F18F2-6D24-4A98-9D12-CA2CA5AE6996}">
      <dgm:prSet/>
      <dgm:spPr/>
      <dgm:t>
        <a:bodyPr/>
        <a:lstStyle/>
        <a:p>
          <a:endParaRPr lang="pl-PL"/>
        </a:p>
      </dgm:t>
    </dgm:pt>
    <dgm:pt modelId="{413DC8EC-1B32-47A3-A529-39675DF216FC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0000"/>
              </a:solidFill>
            </a:rPr>
            <a:t>149/mln </a:t>
          </a:r>
          <a:r>
            <a:rPr lang="pl-PL" sz="2000" dirty="0" smtClean="0"/>
            <a:t>mieszkańców</a:t>
          </a:r>
          <a:br>
            <a:rPr lang="pl-PL" sz="2000" dirty="0" smtClean="0"/>
          </a:br>
          <a:r>
            <a:rPr lang="pl-PL" sz="1600" dirty="0" smtClean="0"/>
            <a:t>(w 2014 - 112.7/mln, </a:t>
          </a:r>
          <a:br>
            <a:rPr lang="pl-PL" sz="1600" dirty="0" smtClean="0"/>
          </a:br>
          <a:r>
            <a:rPr lang="pl-PL" sz="1600" dirty="0" smtClean="0"/>
            <a:t>w 2015 - 164.4/mln)</a:t>
          </a:r>
          <a:endParaRPr lang="pl-PL" sz="2000" dirty="0"/>
        </a:p>
      </dgm:t>
    </dgm:pt>
    <dgm:pt modelId="{B98138E0-97A5-497B-80C4-A288D1355967}" type="parTrans" cxnId="{4842A0BC-436B-44B7-82DA-17253F100BF6}">
      <dgm:prSet/>
      <dgm:spPr/>
      <dgm:t>
        <a:bodyPr/>
        <a:lstStyle/>
        <a:p>
          <a:endParaRPr lang="pl-PL"/>
        </a:p>
      </dgm:t>
    </dgm:pt>
    <dgm:pt modelId="{1C8C618A-0F7B-43CA-87E7-BA25D27DABE1}" type="sibTrans" cxnId="{4842A0BC-436B-44B7-82DA-17253F100BF6}">
      <dgm:prSet/>
      <dgm:spPr/>
      <dgm:t>
        <a:bodyPr/>
        <a:lstStyle/>
        <a:p>
          <a:endParaRPr lang="pl-PL"/>
        </a:p>
      </dgm:t>
    </dgm:pt>
    <dgm:pt modelId="{1B59211D-9BD8-4D2F-B258-B4ACB504955A}">
      <dgm:prSet phldrT="[Tekst]" custT="1"/>
      <dgm:spPr/>
      <dgm:t>
        <a:bodyPr/>
        <a:lstStyle/>
        <a:p>
          <a:r>
            <a:rPr lang="pl-PL" sz="2000" dirty="0" smtClean="0"/>
            <a:t>41.3% chorych miało powyżej 65 lat</a:t>
          </a:r>
          <a:endParaRPr lang="pl-PL" sz="2000" dirty="0"/>
        </a:p>
      </dgm:t>
    </dgm:pt>
    <dgm:pt modelId="{30F8B109-94FB-401D-9986-895CF874F682}" type="parTrans" cxnId="{9B1D918C-D921-497B-BFF0-32D1AC56AE3B}">
      <dgm:prSet/>
      <dgm:spPr/>
      <dgm:t>
        <a:bodyPr/>
        <a:lstStyle/>
        <a:p>
          <a:endParaRPr lang="pl-PL"/>
        </a:p>
      </dgm:t>
    </dgm:pt>
    <dgm:pt modelId="{826FEEC7-823B-44BB-9CF1-730C6394ACDE}" type="sibTrans" cxnId="{9B1D918C-D921-497B-BFF0-32D1AC56AE3B}">
      <dgm:prSet/>
      <dgm:spPr/>
      <dgm:t>
        <a:bodyPr/>
        <a:lstStyle/>
        <a:p>
          <a:endParaRPr lang="pl-PL"/>
        </a:p>
      </dgm:t>
    </dgm:pt>
    <dgm:pt modelId="{2A018832-1270-4D11-B94E-37C7BDCEE411}">
      <dgm:prSet phldrT="[Tekst]" custT="1"/>
      <dgm:spPr/>
      <dgm:t>
        <a:bodyPr/>
        <a:lstStyle/>
        <a:p>
          <a:r>
            <a:rPr lang="pl-PL" sz="2400" dirty="0" smtClean="0"/>
            <a:t>Chorobowoś</a:t>
          </a:r>
          <a:r>
            <a:rPr lang="pl-PL" sz="2900" dirty="0" smtClean="0"/>
            <a:t>ć</a:t>
          </a:r>
          <a:endParaRPr lang="pl-PL" sz="2900" dirty="0"/>
        </a:p>
      </dgm:t>
    </dgm:pt>
    <dgm:pt modelId="{ABA72BD1-9F72-42AE-9717-7B74A931B0DE}" type="parTrans" cxnId="{18954573-6EEE-47AD-B6A7-62F0EE96200D}">
      <dgm:prSet/>
      <dgm:spPr/>
      <dgm:t>
        <a:bodyPr/>
        <a:lstStyle/>
        <a:p>
          <a:endParaRPr lang="pl-PL"/>
        </a:p>
      </dgm:t>
    </dgm:pt>
    <dgm:pt modelId="{9B697B34-AAC1-4FB6-83E8-6825556EB8CA}" type="sibTrans" cxnId="{18954573-6EEE-47AD-B6A7-62F0EE96200D}">
      <dgm:prSet/>
      <dgm:spPr/>
      <dgm:t>
        <a:bodyPr/>
        <a:lstStyle/>
        <a:p>
          <a:endParaRPr lang="pl-PL"/>
        </a:p>
      </dgm:t>
    </dgm:pt>
    <dgm:pt modelId="{FE25D75F-69B0-4B51-B62A-746BC8E23DEB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0000"/>
              </a:solidFill>
            </a:rPr>
            <a:t>525/mln mieszkańców</a:t>
          </a:r>
          <a:endParaRPr lang="pl-PL" sz="2000" dirty="0"/>
        </a:p>
      </dgm:t>
    </dgm:pt>
    <dgm:pt modelId="{6C2CD53F-753E-460D-978E-88E93628CEE2}" type="parTrans" cxnId="{B6EE0AA0-D453-493A-852B-0FEB62B8056B}">
      <dgm:prSet/>
      <dgm:spPr/>
      <dgm:t>
        <a:bodyPr/>
        <a:lstStyle/>
        <a:p>
          <a:endParaRPr lang="pl-PL"/>
        </a:p>
      </dgm:t>
    </dgm:pt>
    <dgm:pt modelId="{EABD124A-6FBD-4436-9ACE-BCD0084DB0FB}" type="sibTrans" cxnId="{B6EE0AA0-D453-493A-852B-0FEB62B8056B}">
      <dgm:prSet/>
      <dgm:spPr/>
      <dgm:t>
        <a:bodyPr/>
        <a:lstStyle/>
        <a:p>
          <a:endParaRPr lang="pl-PL"/>
        </a:p>
      </dgm:t>
    </dgm:pt>
    <dgm:pt modelId="{D677A835-FE00-497D-A7CC-AD4A3C46D622}">
      <dgm:prSet custT="1"/>
      <dgm:spPr/>
      <dgm:t>
        <a:bodyPr/>
        <a:lstStyle/>
        <a:p>
          <a:r>
            <a:rPr lang="pl-PL" sz="2000" dirty="0" smtClean="0"/>
            <a:t>30.9% powyżej 75 lat</a:t>
          </a:r>
        </a:p>
      </dgm:t>
    </dgm:pt>
    <dgm:pt modelId="{DF737E20-914B-41BE-AC12-5CAC700C8583}" type="parTrans" cxnId="{A9F50C2C-4090-4D74-ABD1-E7D4872099A7}">
      <dgm:prSet/>
      <dgm:spPr/>
      <dgm:t>
        <a:bodyPr/>
        <a:lstStyle/>
        <a:p>
          <a:endParaRPr lang="pl-PL"/>
        </a:p>
      </dgm:t>
    </dgm:pt>
    <dgm:pt modelId="{878D9C94-D550-4E71-80D6-332E2968335A}" type="sibTrans" cxnId="{A9F50C2C-4090-4D74-ABD1-E7D4872099A7}">
      <dgm:prSet/>
      <dgm:spPr/>
      <dgm:t>
        <a:bodyPr/>
        <a:lstStyle/>
        <a:p>
          <a:endParaRPr lang="pl-PL"/>
        </a:p>
      </dgm:t>
    </dgm:pt>
    <dgm:pt modelId="{C5FFA518-41D2-4CF9-9FE9-B728877217C1}">
      <dgm:prSet custT="1"/>
      <dgm:spPr/>
      <dgm:t>
        <a:bodyPr/>
        <a:lstStyle/>
        <a:p>
          <a:r>
            <a:rPr lang="pl-PL" sz="2000" dirty="0" smtClean="0"/>
            <a:t>36.7% chorowało na cukrzycę</a:t>
          </a:r>
          <a:endParaRPr lang="pl-PL" sz="2000" dirty="0"/>
        </a:p>
      </dgm:t>
    </dgm:pt>
    <dgm:pt modelId="{A7E359E4-A756-417C-A981-FEF22A8A2385}" type="parTrans" cxnId="{335A224D-2138-4429-867A-F90E56B1BAD1}">
      <dgm:prSet/>
      <dgm:spPr/>
      <dgm:t>
        <a:bodyPr/>
        <a:lstStyle/>
        <a:p>
          <a:endParaRPr lang="pl-PL"/>
        </a:p>
      </dgm:t>
    </dgm:pt>
    <dgm:pt modelId="{6DBEBE29-D20D-4450-B57F-18C409A7A05C}" type="sibTrans" cxnId="{335A224D-2138-4429-867A-F90E56B1BAD1}">
      <dgm:prSet/>
      <dgm:spPr/>
      <dgm:t>
        <a:bodyPr/>
        <a:lstStyle/>
        <a:p>
          <a:endParaRPr lang="pl-PL"/>
        </a:p>
      </dgm:t>
    </dgm:pt>
    <dgm:pt modelId="{6C354AB7-3427-4A8C-A508-A8A64DE81C70}">
      <dgm:prSet custT="1"/>
      <dgm:spPr/>
      <dgm:t>
        <a:bodyPr/>
        <a:lstStyle/>
        <a:p>
          <a:r>
            <a:rPr lang="pl-PL" sz="2000" dirty="0" smtClean="0"/>
            <a:t>&gt;65 lat </a:t>
          </a:r>
          <a:br>
            <a:rPr lang="pl-PL" sz="2000" dirty="0" smtClean="0"/>
          </a:br>
          <a:r>
            <a:rPr lang="pl-PL" sz="1800" dirty="0" smtClean="0"/>
            <a:t>(</a:t>
          </a:r>
          <a:r>
            <a:rPr lang="pl-PL" sz="1800" b="1" dirty="0" smtClean="0"/>
            <a:t>53%</a:t>
          </a:r>
          <a:r>
            <a:rPr lang="pl-PL" sz="1800" dirty="0" smtClean="0"/>
            <a:t> całości, w 2015 42%)</a:t>
          </a:r>
          <a:endParaRPr lang="pl-PL" sz="2000" dirty="0" smtClean="0"/>
        </a:p>
      </dgm:t>
    </dgm:pt>
    <dgm:pt modelId="{178F412B-7AA2-4264-942B-17C5047891F9}" type="parTrans" cxnId="{462F08D4-051F-4CA7-9E3C-A9FBCFA86F78}">
      <dgm:prSet/>
      <dgm:spPr/>
      <dgm:t>
        <a:bodyPr/>
        <a:lstStyle/>
        <a:p>
          <a:endParaRPr lang="pl-PL"/>
        </a:p>
      </dgm:t>
    </dgm:pt>
    <dgm:pt modelId="{56F16BF2-5A58-4628-B4B2-CF0B1A56C43B}" type="sibTrans" cxnId="{462F08D4-051F-4CA7-9E3C-A9FBCFA86F78}">
      <dgm:prSet/>
      <dgm:spPr/>
      <dgm:t>
        <a:bodyPr/>
        <a:lstStyle/>
        <a:p>
          <a:endParaRPr lang="pl-PL"/>
        </a:p>
      </dgm:t>
    </dgm:pt>
    <dgm:pt modelId="{17DCEFD3-2607-489C-B982-394CD8D599AE}">
      <dgm:prSet custT="1"/>
      <dgm:spPr/>
      <dgm:t>
        <a:bodyPr/>
        <a:lstStyle/>
        <a:p>
          <a:r>
            <a:rPr lang="pl-PL" sz="2000" dirty="0" smtClean="0"/>
            <a:t>4554 &gt; 75 lat </a:t>
          </a:r>
          <a:br>
            <a:rPr lang="pl-PL" sz="2000" dirty="0" smtClean="0"/>
          </a:br>
          <a:r>
            <a:rPr lang="pl-PL" sz="1400" dirty="0" smtClean="0"/>
            <a:t>(</a:t>
          </a:r>
          <a:r>
            <a:rPr lang="pl-PL" sz="1400" b="1" dirty="0" smtClean="0"/>
            <a:t>23 % </a:t>
          </a:r>
          <a:r>
            <a:rPr lang="pl-PL" sz="1400" dirty="0" smtClean="0"/>
            <a:t>całości, w 2015 25,1%)</a:t>
          </a:r>
          <a:r>
            <a:rPr lang="pl-PL" sz="1800" dirty="0" smtClean="0"/>
            <a:t> </a:t>
          </a:r>
          <a:endParaRPr lang="pl-PL" sz="2000" dirty="0" smtClean="0"/>
        </a:p>
      </dgm:t>
    </dgm:pt>
    <dgm:pt modelId="{E6C240A6-87C5-435B-B61A-5D23E588F961}" type="parTrans" cxnId="{ACE5BCA2-2753-4D40-B18B-CB5E2108402F}">
      <dgm:prSet/>
      <dgm:spPr/>
      <dgm:t>
        <a:bodyPr/>
        <a:lstStyle/>
        <a:p>
          <a:endParaRPr lang="pl-PL"/>
        </a:p>
      </dgm:t>
    </dgm:pt>
    <dgm:pt modelId="{4F5153DC-93BA-43A2-ABBD-AA4707993F02}" type="sibTrans" cxnId="{ACE5BCA2-2753-4D40-B18B-CB5E2108402F}">
      <dgm:prSet/>
      <dgm:spPr/>
      <dgm:t>
        <a:bodyPr/>
        <a:lstStyle/>
        <a:p>
          <a:endParaRPr lang="pl-PL"/>
        </a:p>
      </dgm:t>
    </dgm:pt>
    <dgm:pt modelId="{06455DAD-CBA0-4BBE-A303-F3544AD3A6CC}">
      <dgm:prSet custT="1"/>
      <dgm:spPr/>
      <dgm:t>
        <a:bodyPr/>
        <a:lstStyle/>
        <a:p>
          <a:r>
            <a:rPr lang="pl-PL" sz="2000" dirty="0" smtClean="0"/>
            <a:t>6132 chorowało na cukrzycę </a:t>
          </a:r>
          <a:br>
            <a:rPr lang="pl-PL" sz="2000" dirty="0" smtClean="0"/>
          </a:br>
          <a:r>
            <a:rPr lang="pl-PL" sz="1400" dirty="0" smtClean="0"/>
            <a:t>(</a:t>
          </a:r>
          <a:r>
            <a:rPr lang="pl-PL" sz="1400" b="1" dirty="0" smtClean="0"/>
            <a:t>30,44 %</a:t>
          </a:r>
          <a:r>
            <a:rPr lang="pl-PL" sz="1400" dirty="0" smtClean="0"/>
            <a:t>  całości, w 2015 31.2%)</a:t>
          </a:r>
          <a:endParaRPr lang="pl-PL" sz="2000" dirty="0" smtClean="0">
            <a:solidFill>
              <a:srgbClr val="FF0000"/>
            </a:solidFill>
          </a:endParaRPr>
        </a:p>
      </dgm:t>
    </dgm:pt>
    <dgm:pt modelId="{E3E6A06C-BB54-44A5-B4C6-72AFB2E5D16B}" type="parTrans" cxnId="{ABDFE1B4-3A34-463A-95C9-22592415C2DA}">
      <dgm:prSet/>
      <dgm:spPr/>
      <dgm:t>
        <a:bodyPr/>
        <a:lstStyle/>
        <a:p>
          <a:endParaRPr lang="pl-PL"/>
        </a:p>
      </dgm:t>
    </dgm:pt>
    <dgm:pt modelId="{765678BF-7669-4EE8-80BA-1113FE5B5764}" type="sibTrans" cxnId="{ABDFE1B4-3A34-463A-95C9-22592415C2DA}">
      <dgm:prSet/>
      <dgm:spPr/>
      <dgm:t>
        <a:bodyPr/>
        <a:lstStyle/>
        <a:p>
          <a:endParaRPr lang="pl-PL"/>
        </a:p>
      </dgm:t>
    </dgm:pt>
    <dgm:pt modelId="{6B6696AA-5D87-440D-AD40-0AE1B40D6704}" type="pres">
      <dgm:prSet presAssocID="{66FBC85F-3000-41FB-9BE5-0D548BE2A0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7093B70-5E45-42E3-A546-757AA9E7C843}" type="pres">
      <dgm:prSet presAssocID="{9FF40D55-C79A-44AC-9293-D30E9581F3CF}" presName="root" presStyleCnt="0"/>
      <dgm:spPr/>
    </dgm:pt>
    <dgm:pt modelId="{C4FDFF53-21D6-4A08-A5F9-218F01B6738B}" type="pres">
      <dgm:prSet presAssocID="{9FF40D55-C79A-44AC-9293-D30E9581F3CF}" presName="rootComposite" presStyleCnt="0"/>
      <dgm:spPr/>
    </dgm:pt>
    <dgm:pt modelId="{22A45872-1D53-4F92-B71A-C7E15CCFDA70}" type="pres">
      <dgm:prSet presAssocID="{9FF40D55-C79A-44AC-9293-D30E9581F3CF}" presName="rootText" presStyleLbl="node1" presStyleIdx="0" presStyleCnt="2" custScaleX="192654" custScaleY="49573"/>
      <dgm:spPr/>
      <dgm:t>
        <a:bodyPr/>
        <a:lstStyle/>
        <a:p>
          <a:endParaRPr lang="pl-PL"/>
        </a:p>
      </dgm:t>
    </dgm:pt>
    <dgm:pt modelId="{6FE217FD-97E7-46F3-9BBE-A97845E52196}" type="pres">
      <dgm:prSet presAssocID="{9FF40D55-C79A-44AC-9293-D30E9581F3CF}" presName="rootConnector" presStyleLbl="node1" presStyleIdx="0" presStyleCnt="2"/>
      <dgm:spPr/>
      <dgm:t>
        <a:bodyPr/>
        <a:lstStyle/>
        <a:p>
          <a:endParaRPr lang="pl-PL"/>
        </a:p>
      </dgm:t>
    </dgm:pt>
    <dgm:pt modelId="{D647EA55-5A9E-4313-AB08-0C5F38BA9D8A}" type="pres">
      <dgm:prSet presAssocID="{9FF40D55-C79A-44AC-9293-D30E9581F3CF}" presName="childShape" presStyleCnt="0"/>
      <dgm:spPr/>
    </dgm:pt>
    <dgm:pt modelId="{355024F0-2A30-48E2-A295-A3A34B3EC601}" type="pres">
      <dgm:prSet presAssocID="{B98138E0-97A5-497B-80C4-A288D1355967}" presName="Name13" presStyleLbl="parChTrans1D2" presStyleIdx="0" presStyleCnt="8"/>
      <dgm:spPr/>
      <dgm:t>
        <a:bodyPr/>
        <a:lstStyle/>
        <a:p>
          <a:endParaRPr lang="pl-PL"/>
        </a:p>
      </dgm:t>
    </dgm:pt>
    <dgm:pt modelId="{09AD4B7D-0FB0-4561-8DC2-03AD28CDE7F0}" type="pres">
      <dgm:prSet presAssocID="{413DC8EC-1B32-47A3-A529-39675DF216FC}" presName="childText" presStyleLbl="bgAcc1" presStyleIdx="0" presStyleCnt="8" custScaleX="1630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7E0AC1-905B-4FAE-BCFB-46AB3D32A41D}" type="pres">
      <dgm:prSet presAssocID="{30F8B109-94FB-401D-9986-895CF874F682}" presName="Name13" presStyleLbl="parChTrans1D2" presStyleIdx="1" presStyleCnt="8"/>
      <dgm:spPr/>
      <dgm:t>
        <a:bodyPr/>
        <a:lstStyle/>
        <a:p>
          <a:endParaRPr lang="pl-PL"/>
        </a:p>
      </dgm:t>
    </dgm:pt>
    <dgm:pt modelId="{7BBA5D9F-7F86-40D8-A36A-071E217C1D04}" type="pres">
      <dgm:prSet presAssocID="{1B59211D-9BD8-4D2F-B258-B4ACB504955A}" presName="childText" presStyleLbl="bgAcc1" presStyleIdx="1" presStyleCnt="8" custScaleX="162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C940F5-FE81-4C0F-9B3C-51182FFD272D}" type="pres">
      <dgm:prSet presAssocID="{DF737E20-914B-41BE-AC12-5CAC700C8583}" presName="Name13" presStyleLbl="parChTrans1D2" presStyleIdx="2" presStyleCnt="8"/>
      <dgm:spPr/>
      <dgm:t>
        <a:bodyPr/>
        <a:lstStyle/>
        <a:p>
          <a:endParaRPr lang="pl-PL"/>
        </a:p>
      </dgm:t>
    </dgm:pt>
    <dgm:pt modelId="{A969677F-3089-4CD9-A152-1B2ACE20999A}" type="pres">
      <dgm:prSet presAssocID="{D677A835-FE00-497D-A7CC-AD4A3C46D622}" presName="childText" presStyleLbl="bgAcc1" presStyleIdx="2" presStyleCnt="8" custScaleX="1630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A6F4E3-9BDC-4833-83FE-7952AE5E7532}" type="pres">
      <dgm:prSet presAssocID="{A7E359E4-A756-417C-A981-FEF22A8A2385}" presName="Name13" presStyleLbl="parChTrans1D2" presStyleIdx="3" presStyleCnt="8"/>
      <dgm:spPr/>
      <dgm:t>
        <a:bodyPr/>
        <a:lstStyle/>
        <a:p>
          <a:endParaRPr lang="pl-PL"/>
        </a:p>
      </dgm:t>
    </dgm:pt>
    <dgm:pt modelId="{4130BF24-AB0E-4904-817B-97E1C1036656}" type="pres">
      <dgm:prSet presAssocID="{C5FFA518-41D2-4CF9-9FE9-B728877217C1}" presName="childText" presStyleLbl="bgAcc1" presStyleIdx="3" presStyleCnt="8" custScaleX="162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21B4D3-51B3-49E6-B128-246FAE47D220}" type="pres">
      <dgm:prSet presAssocID="{2A018832-1270-4D11-B94E-37C7BDCEE411}" presName="root" presStyleCnt="0"/>
      <dgm:spPr/>
    </dgm:pt>
    <dgm:pt modelId="{B1B66B45-254B-4BD9-8E32-41A278DA27C1}" type="pres">
      <dgm:prSet presAssocID="{2A018832-1270-4D11-B94E-37C7BDCEE411}" presName="rootComposite" presStyleCnt="0"/>
      <dgm:spPr/>
    </dgm:pt>
    <dgm:pt modelId="{D401C648-BE8A-4155-BDB0-E8C8C69E35A9}" type="pres">
      <dgm:prSet presAssocID="{2A018832-1270-4D11-B94E-37C7BDCEE411}" presName="rootText" presStyleLbl="node1" presStyleIdx="1" presStyleCnt="2" custScaleX="192778" custScaleY="49573"/>
      <dgm:spPr/>
      <dgm:t>
        <a:bodyPr/>
        <a:lstStyle/>
        <a:p>
          <a:endParaRPr lang="pl-PL"/>
        </a:p>
      </dgm:t>
    </dgm:pt>
    <dgm:pt modelId="{9E63FB64-F677-4717-A873-963A7B01629B}" type="pres">
      <dgm:prSet presAssocID="{2A018832-1270-4D11-B94E-37C7BDCEE411}" presName="rootConnector" presStyleLbl="node1" presStyleIdx="1" presStyleCnt="2"/>
      <dgm:spPr/>
      <dgm:t>
        <a:bodyPr/>
        <a:lstStyle/>
        <a:p>
          <a:endParaRPr lang="pl-PL"/>
        </a:p>
      </dgm:t>
    </dgm:pt>
    <dgm:pt modelId="{A14C42FC-C164-4564-A524-6EDC962C6A5A}" type="pres">
      <dgm:prSet presAssocID="{2A018832-1270-4D11-B94E-37C7BDCEE411}" presName="childShape" presStyleCnt="0"/>
      <dgm:spPr/>
    </dgm:pt>
    <dgm:pt modelId="{2800C32D-F680-4718-B394-A12AC3581CFB}" type="pres">
      <dgm:prSet presAssocID="{6C2CD53F-753E-460D-978E-88E93628CEE2}" presName="Name13" presStyleLbl="parChTrans1D2" presStyleIdx="4" presStyleCnt="8"/>
      <dgm:spPr/>
      <dgm:t>
        <a:bodyPr/>
        <a:lstStyle/>
        <a:p>
          <a:endParaRPr lang="pl-PL"/>
        </a:p>
      </dgm:t>
    </dgm:pt>
    <dgm:pt modelId="{41B49FAD-1E1D-4891-97D4-28362984E713}" type="pres">
      <dgm:prSet presAssocID="{FE25D75F-69B0-4B51-B62A-746BC8E23DEB}" presName="childText" presStyleLbl="bgAcc1" presStyleIdx="4" presStyleCnt="8" custScaleX="1782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55B61D-D8A1-44ED-98CA-CA2127B32FDE}" type="pres">
      <dgm:prSet presAssocID="{178F412B-7AA2-4264-942B-17C5047891F9}" presName="Name13" presStyleLbl="parChTrans1D2" presStyleIdx="5" presStyleCnt="8"/>
      <dgm:spPr/>
      <dgm:t>
        <a:bodyPr/>
        <a:lstStyle/>
        <a:p>
          <a:endParaRPr lang="pl-PL"/>
        </a:p>
      </dgm:t>
    </dgm:pt>
    <dgm:pt modelId="{97ADFAE7-FC1F-4938-9BCC-4B4FEAE91CC6}" type="pres">
      <dgm:prSet presAssocID="{6C354AB7-3427-4A8C-A508-A8A64DE81C70}" presName="childText" presStyleLbl="bgAcc1" presStyleIdx="5" presStyleCnt="8" custScaleX="1762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1BA80F-3AF2-4BAA-831F-452C9684A0B9}" type="pres">
      <dgm:prSet presAssocID="{E6C240A6-87C5-435B-B61A-5D23E588F961}" presName="Name13" presStyleLbl="parChTrans1D2" presStyleIdx="6" presStyleCnt="8"/>
      <dgm:spPr/>
      <dgm:t>
        <a:bodyPr/>
        <a:lstStyle/>
        <a:p>
          <a:endParaRPr lang="pl-PL"/>
        </a:p>
      </dgm:t>
    </dgm:pt>
    <dgm:pt modelId="{2211A361-BBCA-4288-8D02-D6D21840F323}" type="pres">
      <dgm:prSet presAssocID="{17DCEFD3-2607-489C-B982-394CD8D599AE}" presName="childText" presStyleLbl="bgAcc1" presStyleIdx="6" presStyleCnt="8" custScaleX="1717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C52A20-4BB4-4145-9E9A-FB93F9EC27BA}" type="pres">
      <dgm:prSet presAssocID="{E3E6A06C-BB54-44A5-B4C6-72AFB2E5D16B}" presName="Name13" presStyleLbl="parChTrans1D2" presStyleIdx="7" presStyleCnt="8"/>
      <dgm:spPr/>
      <dgm:t>
        <a:bodyPr/>
        <a:lstStyle/>
        <a:p>
          <a:endParaRPr lang="pl-PL"/>
        </a:p>
      </dgm:t>
    </dgm:pt>
    <dgm:pt modelId="{DE4AAAA2-9956-4F9D-AB63-1541499E6E66}" type="pres">
      <dgm:prSet presAssocID="{06455DAD-CBA0-4BBE-A303-F3544AD3A6CC}" presName="childText" presStyleLbl="bgAcc1" presStyleIdx="7" presStyleCnt="8" custScaleX="17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DE1109-4706-4302-9F9F-001F9CA8B7D6}" type="presOf" srcId="{413DC8EC-1B32-47A3-A529-39675DF216FC}" destId="{09AD4B7D-0FB0-4561-8DC2-03AD28CDE7F0}" srcOrd="0" destOrd="0" presId="urn:microsoft.com/office/officeart/2005/8/layout/hierarchy3"/>
    <dgm:cxn modelId="{ACE5BCA2-2753-4D40-B18B-CB5E2108402F}" srcId="{2A018832-1270-4D11-B94E-37C7BDCEE411}" destId="{17DCEFD3-2607-489C-B982-394CD8D599AE}" srcOrd="2" destOrd="0" parTransId="{E6C240A6-87C5-435B-B61A-5D23E588F961}" sibTransId="{4F5153DC-93BA-43A2-ABBD-AA4707993F02}"/>
    <dgm:cxn modelId="{9B1D918C-D921-497B-BFF0-32D1AC56AE3B}" srcId="{9FF40D55-C79A-44AC-9293-D30E9581F3CF}" destId="{1B59211D-9BD8-4D2F-B258-B4ACB504955A}" srcOrd="1" destOrd="0" parTransId="{30F8B109-94FB-401D-9986-895CF874F682}" sibTransId="{826FEEC7-823B-44BB-9CF1-730C6394ACDE}"/>
    <dgm:cxn modelId="{178DE149-4AAB-4123-AFFC-8F6D4B6F300C}" type="presOf" srcId="{FE25D75F-69B0-4B51-B62A-746BC8E23DEB}" destId="{41B49FAD-1E1D-4891-97D4-28362984E713}" srcOrd="0" destOrd="0" presId="urn:microsoft.com/office/officeart/2005/8/layout/hierarchy3"/>
    <dgm:cxn modelId="{A9F50C2C-4090-4D74-ABD1-E7D4872099A7}" srcId="{9FF40D55-C79A-44AC-9293-D30E9581F3CF}" destId="{D677A835-FE00-497D-A7CC-AD4A3C46D622}" srcOrd="2" destOrd="0" parTransId="{DF737E20-914B-41BE-AC12-5CAC700C8583}" sibTransId="{878D9C94-D550-4E71-80D6-332E2968335A}"/>
    <dgm:cxn modelId="{2411B422-089C-4EC5-B4C8-996DBE63D631}" type="presOf" srcId="{D677A835-FE00-497D-A7CC-AD4A3C46D622}" destId="{A969677F-3089-4CD9-A152-1B2ACE20999A}" srcOrd="0" destOrd="0" presId="urn:microsoft.com/office/officeart/2005/8/layout/hierarchy3"/>
    <dgm:cxn modelId="{9E4D944E-0029-4787-A26F-0BCF5000537D}" type="presOf" srcId="{9FF40D55-C79A-44AC-9293-D30E9581F3CF}" destId="{6FE217FD-97E7-46F3-9BBE-A97845E52196}" srcOrd="1" destOrd="0" presId="urn:microsoft.com/office/officeart/2005/8/layout/hierarchy3"/>
    <dgm:cxn modelId="{335A224D-2138-4429-867A-F90E56B1BAD1}" srcId="{9FF40D55-C79A-44AC-9293-D30E9581F3CF}" destId="{C5FFA518-41D2-4CF9-9FE9-B728877217C1}" srcOrd="3" destOrd="0" parTransId="{A7E359E4-A756-417C-A981-FEF22A8A2385}" sibTransId="{6DBEBE29-D20D-4450-B57F-18C409A7A05C}"/>
    <dgm:cxn modelId="{34D4F2BA-B236-46D3-BED0-B51E423A4476}" type="presOf" srcId="{6C2CD53F-753E-460D-978E-88E93628CEE2}" destId="{2800C32D-F680-4718-B394-A12AC3581CFB}" srcOrd="0" destOrd="0" presId="urn:microsoft.com/office/officeart/2005/8/layout/hierarchy3"/>
    <dgm:cxn modelId="{51CB0D9D-22A2-4FF4-BA4A-22C4E442DAE0}" type="presOf" srcId="{A7E359E4-A756-417C-A981-FEF22A8A2385}" destId="{A9A6F4E3-9BDC-4833-83FE-7952AE5E7532}" srcOrd="0" destOrd="0" presId="urn:microsoft.com/office/officeart/2005/8/layout/hierarchy3"/>
    <dgm:cxn modelId="{FF8C19CF-0D48-47C8-BE05-544B063FA46C}" type="presOf" srcId="{1B59211D-9BD8-4D2F-B258-B4ACB504955A}" destId="{7BBA5D9F-7F86-40D8-A36A-071E217C1D04}" srcOrd="0" destOrd="0" presId="urn:microsoft.com/office/officeart/2005/8/layout/hierarchy3"/>
    <dgm:cxn modelId="{9A21043C-3E93-45C1-8383-C85B041866CF}" type="presOf" srcId="{66FBC85F-3000-41FB-9BE5-0D548BE2A0F4}" destId="{6B6696AA-5D87-440D-AD40-0AE1B40D6704}" srcOrd="0" destOrd="0" presId="urn:microsoft.com/office/officeart/2005/8/layout/hierarchy3"/>
    <dgm:cxn modelId="{EE5FD6D8-1C1D-4F0E-B8EA-D15377FBF369}" type="presOf" srcId="{6C354AB7-3427-4A8C-A508-A8A64DE81C70}" destId="{97ADFAE7-FC1F-4938-9BCC-4B4FEAE91CC6}" srcOrd="0" destOrd="0" presId="urn:microsoft.com/office/officeart/2005/8/layout/hierarchy3"/>
    <dgm:cxn modelId="{462F08D4-051F-4CA7-9E3C-A9FBCFA86F78}" srcId="{2A018832-1270-4D11-B94E-37C7BDCEE411}" destId="{6C354AB7-3427-4A8C-A508-A8A64DE81C70}" srcOrd="1" destOrd="0" parTransId="{178F412B-7AA2-4264-942B-17C5047891F9}" sibTransId="{56F16BF2-5A58-4628-B4B2-CF0B1A56C43B}"/>
    <dgm:cxn modelId="{8FC4279D-2730-43D8-AC98-39922CAD8829}" type="presOf" srcId="{E3E6A06C-BB54-44A5-B4C6-72AFB2E5D16B}" destId="{1CC52A20-4BB4-4145-9E9A-FB93F9EC27BA}" srcOrd="0" destOrd="0" presId="urn:microsoft.com/office/officeart/2005/8/layout/hierarchy3"/>
    <dgm:cxn modelId="{71B2F1EF-219B-4DDB-A1F0-D38AE955DA15}" type="presOf" srcId="{30F8B109-94FB-401D-9986-895CF874F682}" destId="{777E0AC1-905B-4FAE-BCFB-46AB3D32A41D}" srcOrd="0" destOrd="0" presId="urn:microsoft.com/office/officeart/2005/8/layout/hierarchy3"/>
    <dgm:cxn modelId="{4842A0BC-436B-44B7-82DA-17253F100BF6}" srcId="{9FF40D55-C79A-44AC-9293-D30E9581F3CF}" destId="{413DC8EC-1B32-47A3-A529-39675DF216FC}" srcOrd="0" destOrd="0" parTransId="{B98138E0-97A5-497B-80C4-A288D1355967}" sibTransId="{1C8C618A-0F7B-43CA-87E7-BA25D27DABE1}"/>
    <dgm:cxn modelId="{DDE69562-E3E1-497D-A400-4F81650DCABF}" type="presOf" srcId="{06455DAD-CBA0-4BBE-A303-F3544AD3A6CC}" destId="{DE4AAAA2-9956-4F9D-AB63-1541499E6E66}" srcOrd="0" destOrd="0" presId="urn:microsoft.com/office/officeart/2005/8/layout/hierarchy3"/>
    <dgm:cxn modelId="{B6EE0AA0-D453-493A-852B-0FEB62B8056B}" srcId="{2A018832-1270-4D11-B94E-37C7BDCEE411}" destId="{FE25D75F-69B0-4B51-B62A-746BC8E23DEB}" srcOrd="0" destOrd="0" parTransId="{6C2CD53F-753E-460D-978E-88E93628CEE2}" sibTransId="{EABD124A-6FBD-4436-9ACE-BCD0084DB0FB}"/>
    <dgm:cxn modelId="{ABDFE1B4-3A34-463A-95C9-22592415C2DA}" srcId="{2A018832-1270-4D11-B94E-37C7BDCEE411}" destId="{06455DAD-CBA0-4BBE-A303-F3544AD3A6CC}" srcOrd="3" destOrd="0" parTransId="{E3E6A06C-BB54-44A5-B4C6-72AFB2E5D16B}" sibTransId="{765678BF-7669-4EE8-80BA-1113FE5B5764}"/>
    <dgm:cxn modelId="{D68A8DC4-AA68-4C71-BDC4-42D166518257}" type="presOf" srcId="{178F412B-7AA2-4264-942B-17C5047891F9}" destId="{9555B61D-D8A1-44ED-98CA-CA2127B32FDE}" srcOrd="0" destOrd="0" presId="urn:microsoft.com/office/officeart/2005/8/layout/hierarchy3"/>
    <dgm:cxn modelId="{CA4F18F2-6D24-4A98-9D12-CA2CA5AE6996}" srcId="{66FBC85F-3000-41FB-9BE5-0D548BE2A0F4}" destId="{9FF40D55-C79A-44AC-9293-D30E9581F3CF}" srcOrd="0" destOrd="0" parTransId="{A52FBFF9-6D05-4AFB-A430-E8C2E78F47CF}" sibTransId="{CA0D061D-CCC8-4DA3-A791-E1C4A0465575}"/>
    <dgm:cxn modelId="{18954573-6EEE-47AD-B6A7-62F0EE96200D}" srcId="{66FBC85F-3000-41FB-9BE5-0D548BE2A0F4}" destId="{2A018832-1270-4D11-B94E-37C7BDCEE411}" srcOrd="1" destOrd="0" parTransId="{ABA72BD1-9F72-42AE-9717-7B74A931B0DE}" sibTransId="{9B697B34-AAC1-4FB6-83E8-6825556EB8CA}"/>
    <dgm:cxn modelId="{82FD8462-27F7-42EB-9155-DD0BE5595F13}" type="presOf" srcId="{B98138E0-97A5-497B-80C4-A288D1355967}" destId="{355024F0-2A30-48E2-A295-A3A34B3EC601}" srcOrd="0" destOrd="0" presId="urn:microsoft.com/office/officeart/2005/8/layout/hierarchy3"/>
    <dgm:cxn modelId="{1D8FFF65-9FDD-4081-8953-BECCEFE3BE04}" type="presOf" srcId="{2A018832-1270-4D11-B94E-37C7BDCEE411}" destId="{D401C648-BE8A-4155-BDB0-E8C8C69E35A9}" srcOrd="0" destOrd="0" presId="urn:microsoft.com/office/officeart/2005/8/layout/hierarchy3"/>
    <dgm:cxn modelId="{84900598-C222-46A3-815C-EBB312A67807}" type="presOf" srcId="{C5FFA518-41D2-4CF9-9FE9-B728877217C1}" destId="{4130BF24-AB0E-4904-817B-97E1C1036656}" srcOrd="0" destOrd="0" presId="urn:microsoft.com/office/officeart/2005/8/layout/hierarchy3"/>
    <dgm:cxn modelId="{444687F9-8394-4AF8-BC75-D4C38AF6B325}" type="presOf" srcId="{DF737E20-914B-41BE-AC12-5CAC700C8583}" destId="{0FC940F5-FE81-4C0F-9B3C-51182FFD272D}" srcOrd="0" destOrd="0" presId="urn:microsoft.com/office/officeart/2005/8/layout/hierarchy3"/>
    <dgm:cxn modelId="{835DC323-AC26-4D17-B359-8299386B35A3}" type="presOf" srcId="{2A018832-1270-4D11-B94E-37C7BDCEE411}" destId="{9E63FB64-F677-4717-A873-963A7B01629B}" srcOrd="1" destOrd="0" presId="urn:microsoft.com/office/officeart/2005/8/layout/hierarchy3"/>
    <dgm:cxn modelId="{8E88DC7B-1CFE-4980-BE4D-50A16AAAF9A7}" type="presOf" srcId="{E6C240A6-87C5-435B-B61A-5D23E588F961}" destId="{881BA80F-3AF2-4BAA-831F-452C9684A0B9}" srcOrd="0" destOrd="0" presId="urn:microsoft.com/office/officeart/2005/8/layout/hierarchy3"/>
    <dgm:cxn modelId="{B5863DCA-EC9F-456B-B6B7-8C3B31CBAA59}" type="presOf" srcId="{9FF40D55-C79A-44AC-9293-D30E9581F3CF}" destId="{22A45872-1D53-4F92-B71A-C7E15CCFDA70}" srcOrd="0" destOrd="0" presId="urn:microsoft.com/office/officeart/2005/8/layout/hierarchy3"/>
    <dgm:cxn modelId="{591DACC0-5501-4CB7-950B-F82A6D3E323E}" type="presOf" srcId="{17DCEFD3-2607-489C-B982-394CD8D599AE}" destId="{2211A361-BBCA-4288-8D02-D6D21840F323}" srcOrd="0" destOrd="0" presId="urn:microsoft.com/office/officeart/2005/8/layout/hierarchy3"/>
    <dgm:cxn modelId="{72315F43-AB8F-4E7F-B28A-3B83BB28A390}" type="presParOf" srcId="{6B6696AA-5D87-440D-AD40-0AE1B40D6704}" destId="{07093B70-5E45-42E3-A546-757AA9E7C843}" srcOrd="0" destOrd="0" presId="urn:microsoft.com/office/officeart/2005/8/layout/hierarchy3"/>
    <dgm:cxn modelId="{8DFC5C27-BF44-4F20-A52E-D1BA8704E54E}" type="presParOf" srcId="{07093B70-5E45-42E3-A546-757AA9E7C843}" destId="{C4FDFF53-21D6-4A08-A5F9-218F01B6738B}" srcOrd="0" destOrd="0" presId="urn:microsoft.com/office/officeart/2005/8/layout/hierarchy3"/>
    <dgm:cxn modelId="{14CBB71C-ABFA-40B1-B091-0F280EFA35EC}" type="presParOf" srcId="{C4FDFF53-21D6-4A08-A5F9-218F01B6738B}" destId="{22A45872-1D53-4F92-B71A-C7E15CCFDA70}" srcOrd="0" destOrd="0" presId="urn:microsoft.com/office/officeart/2005/8/layout/hierarchy3"/>
    <dgm:cxn modelId="{B086A3FB-FB3E-4432-AEE5-D58FA9E38303}" type="presParOf" srcId="{C4FDFF53-21D6-4A08-A5F9-218F01B6738B}" destId="{6FE217FD-97E7-46F3-9BBE-A97845E52196}" srcOrd="1" destOrd="0" presId="urn:microsoft.com/office/officeart/2005/8/layout/hierarchy3"/>
    <dgm:cxn modelId="{4B673486-FE07-4832-BFDF-FD691A301006}" type="presParOf" srcId="{07093B70-5E45-42E3-A546-757AA9E7C843}" destId="{D647EA55-5A9E-4313-AB08-0C5F38BA9D8A}" srcOrd="1" destOrd="0" presId="urn:microsoft.com/office/officeart/2005/8/layout/hierarchy3"/>
    <dgm:cxn modelId="{1219F4B3-2125-476F-87B2-36D56AB5EC0B}" type="presParOf" srcId="{D647EA55-5A9E-4313-AB08-0C5F38BA9D8A}" destId="{355024F0-2A30-48E2-A295-A3A34B3EC601}" srcOrd="0" destOrd="0" presId="urn:microsoft.com/office/officeart/2005/8/layout/hierarchy3"/>
    <dgm:cxn modelId="{1F42F999-8AEF-4B08-901E-5EF86F014F55}" type="presParOf" srcId="{D647EA55-5A9E-4313-AB08-0C5F38BA9D8A}" destId="{09AD4B7D-0FB0-4561-8DC2-03AD28CDE7F0}" srcOrd="1" destOrd="0" presId="urn:microsoft.com/office/officeart/2005/8/layout/hierarchy3"/>
    <dgm:cxn modelId="{AAF66564-679D-4136-8608-8E1F041460A4}" type="presParOf" srcId="{D647EA55-5A9E-4313-AB08-0C5F38BA9D8A}" destId="{777E0AC1-905B-4FAE-BCFB-46AB3D32A41D}" srcOrd="2" destOrd="0" presId="urn:microsoft.com/office/officeart/2005/8/layout/hierarchy3"/>
    <dgm:cxn modelId="{0B47839D-ADF7-4CAF-BA02-F90129B4F429}" type="presParOf" srcId="{D647EA55-5A9E-4313-AB08-0C5F38BA9D8A}" destId="{7BBA5D9F-7F86-40D8-A36A-071E217C1D04}" srcOrd="3" destOrd="0" presId="urn:microsoft.com/office/officeart/2005/8/layout/hierarchy3"/>
    <dgm:cxn modelId="{A5E07371-E780-4235-96D2-963B3FA00C56}" type="presParOf" srcId="{D647EA55-5A9E-4313-AB08-0C5F38BA9D8A}" destId="{0FC940F5-FE81-4C0F-9B3C-51182FFD272D}" srcOrd="4" destOrd="0" presId="urn:microsoft.com/office/officeart/2005/8/layout/hierarchy3"/>
    <dgm:cxn modelId="{FF170737-B2DD-4D8C-90B5-E438CA64622B}" type="presParOf" srcId="{D647EA55-5A9E-4313-AB08-0C5F38BA9D8A}" destId="{A969677F-3089-4CD9-A152-1B2ACE20999A}" srcOrd="5" destOrd="0" presId="urn:microsoft.com/office/officeart/2005/8/layout/hierarchy3"/>
    <dgm:cxn modelId="{784B3877-7107-4773-9546-FB6F36A7821E}" type="presParOf" srcId="{D647EA55-5A9E-4313-AB08-0C5F38BA9D8A}" destId="{A9A6F4E3-9BDC-4833-83FE-7952AE5E7532}" srcOrd="6" destOrd="0" presId="urn:microsoft.com/office/officeart/2005/8/layout/hierarchy3"/>
    <dgm:cxn modelId="{EC542203-FD18-41EC-9B9E-430896AC4432}" type="presParOf" srcId="{D647EA55-5A9E-4313-AB08-0C5F38BA9D8A}" destId="{4130BF24-AB0E-4904-817B-97E1C1036656}" srcOrd="7" destOrd="0" presId="urn:microsoft.com/office/officeart/2005/8/layout/hierarchy3"/>
    <dgm:cxn modelId="{767E30AD-9112-48EE-9AF1-62206CA03B1A}" type="presParOf" srcId="{6B6696AA-5D87-440D-AD40-0AE1B40D6704}" destId="{D721B4D3-51B3-49E6-B128-246FAE47D220}" srcOrd="1" destOrd="0" presId="urn:microsoft.com/office/officeart/2005/8/layout/hierarchy3"/>
    <dgm:cxn modelId="{A95EFC8D-A01E-4827-8263-EB812D73CA38}" type="presParOf" srcId="{D721B4D3-51B3-49E6-B128-246FAE47D220}" destId="{B1B66B45-254B-4BD9-8E32-41A278DA27C1}" srcOrd="0" destOrd="0" presId="urn:microsoft.com/office/officeart/2005/8/layout/hierarchy3"/>
    <dgm:cxn modelId="{D46D22C3-B0FE-45BF-980A-3D610477540A}" type="presParOf" srcId="{B1B66B45-254B-4BD9-8E32-41A278DA27C1}" destId="{D401C648-BE8A-4155-BDB0-E8C8C69E35A9}" srcOrd="0" destOrd="0" presId="urn:microsoft.com/office/officeart/2005/8/layout/hierarchy3"/>
    <dgm:cxn modelId="{0EA8B08D-DC89-4188-B42C-6F45BF371F62}" type="presParOf" srcId="{B1B66B45-254B-4BD9-8E32-41A278DA27C1}" destId="{9E63FB64-F677-4717-A873-963A7B01629B}" srcOrd="1" destOrd="0" presId="urn:microsoft.com/office/officeart/2005/8/layout/hierarchy3"/>
    <dgm:cxn modelId="{639B4BE6-E41D-4034-9097-75B68DACE0F9}" type="presParOf" srcId="{D721B4D3-51B3-49E6-B128-246FAE47D220}" destId="{A14C42FC-C164-4564-A524-6EDC962C6A5A}" srcOrd="1" destOrd="0" presId="urn:microsoft.com/office/officeart/2005/8/layout/hierarchy3"/>
    <dgm:cxn modelId="{1A030368-FC91-4E56-B656-F588E446914D}" type="presParOf" srcId="{A14C42FC-C164-4564-A524-6EDC962C6A5A}" destId="{2800C32D-F680-4718-B394-A12AC3581CFB}" srcOrd="0" destOrd="0" presId="urn:microsoft.com/office/officeart/2005/8/layout/hierarchy3"/>
    <dgm:cxn modelId="{62F616AB-BF8D-4D86-B0D1-ADDC3C8E0F49}" type="presParOf" srcId="{A14C42FC-C164-4564-A524-6EDC962C6A5A}" destId="{41B49FAD-1E1D-4891-97D4-28362984E713}" srcOrd="1" destOrd="0" presId="urn:microsoft.com/office/officeart/2005/8/layout/hierarchy3"/>
    <dgm:cxn modelId="{237FE1FF-5223-4015-8753-882FF6EC04A7}" type="presParOf" srcId="{A14C42FC-C164-4564-A524-6EDC962C6A5A}" destId="{9555B61D-D8A1-44ED-98CA-CA2127B32FDE}" srcOrd="2" destOrd="0" presId="urn:microsoft.com/office/officeart/2005/8/layout/hierarchy3"/>
    <dgm:cxn modelId="{72C90F1C-5025-4467-AABC-68F41210E7AF}" type="presParOf" srcId="{A14C42FC-C164-4564-A524-6EDC962C6A5A}" destId="{97ADFAE7-FC1F-4938-9BCC-4B4FEAE91CC6}" srcOrd="3" destOrd="0" presId="urn:microsoft.com/office/officeart/2005/8/layout/hierarchy3"/>
    <dgm:cxn modelId="{E0625AA4-3907-4DAC-9A3B-EE542C86F979}" type="presParOf" srcId="{A14C42FC-C164-4564-A524-6EDC962C6A5A}" destId="{881BA80F-3AF2-4BAA-831F-452C9684A0B9}" srcOrd="4" destOrd="0" presId="urn:microsoft.com/office/officeart/2005/8/layout/hierarchy3"/>
    <dgm:cxn modelId="{315843BC-2444-45CF-897F-FB3F169063FF}" type="presParOf" srcId="{A14C42FC-C164-4564-A524-6EDC962C6A5A}" destId="{2211A361-BBCA-4288-8D02-D6D21840F323}" srcOrd="5" destOrd="0" presId="urn:microsoft.com/office/officeart/2005/8/layout/hierarchy3"/>
    <dgm:cxn modelId="{2CC9DBA3-E020-46D4-AFE0-D5A95BA3E83F}" type="presParOf" srcId="{A14C42FC-C164-4564-A524-6EDC962C6A5A}" destId="{1CC52A20-4BB4-4145-9E9A-FB93F9EC27BA}" srcOrd="6" destOrd="0" presId="urn:microsoft.com/office/officeart/2005/8/layout/hierarchy3"/>
    <dgm:cxn modelId="{2BFAECBD-1147-410F-AACF-AFD3B8E1AA85}" type="presParOf" srcId="{A14C42FC-C164-4564-A524-6EDC962C6A5A}" destId="{DE4AAAA2-9956-4F9D-AB63-1541499E6E6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719EC7-AF28-442D-83CF-F72E37BADD2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C2F1F3-C719-4A89-BD73-BEC1C831809D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Stałe monitorowanie parametrów pacjenta oraz wykonywanie standardowych posiewów krwi co 4 tygodnie</a:t>
          </a:r>
          <a:endParaRPr lang="pl-PL" b="1" dirty="0">
            <a:solidFill>
              <a:srgbClr val="002060"/>
            </a:solidFill>
          </a:endParaRPr>
        </a:p>
      </dgm:t>
    </dgm:pt>
    <dgm:pt modelId="{5255AED3-3330-470D-93AE-DA7881627BE5}" type="parTrans" cxnId="{2686F3B9-063D-4825-8745-78CD5FB763F1}">
      <dgm:prSet/>
      <dgm:spPr/>
      <dgm:t>
        <a:bodyPr/>
        <a:lstStyle/>
        <a:p>
          <a:endParaRPr lang="pl-PL"/>
        </a:p>
      </dgm:t>
    </dgm:pt>
    <dgm:pt modelId="{2FF646F7-A127-42B9-A8FE-40FE460C020E}" type="sibTrans" cxnId="{2686F3B9-063D-4825-8745-78CD5FB763F1}">
      <dgm:prSet/>
      <dgm:spPr/>
      <dgm:t>
        <a:bodyPr/>
        <a:lstStyle/>
        <a:p>
          <a:endParaRPr lang="pl-PL"/>
        </a:p>
      </dgm:t>
    </dgm:pt>
    <dgm:pt modelId="{1E379F64-5618-47F7-A8CF-D5342546E89A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D13F"/>
              </a:solidFill>
            </a:rPr>
            <a:t>Stosowanie działań prewencyjnych (stosowanie nowoczesnych antykoagulantów)</a:t>
          </a:r>
        </a:p>
        <a:p>
          <a:r>
            <a:rPr lang="pl-PL" sz="1600" b="1" dirty="0" smtClean="0">
              <a:solidFill>
                <a:srgbClr val="FFD13F"/>
              </a:solidFill>
            </a:rPr>
            <a:t>Reagowanie na wczesne objawy dysfunkcji cewnika i podejmowanie działań interwencyjnych (udrażnianie cewnika środkami </a:t>
          </a:r>
          <a:r>
            <a:rPr lang="pl-PL" sz="1600" b="1" dirty="0" err="1" smtClean="0">
              <a:solidFill>
                <a:srgbClr val="FFD13F"/>
              </a:solidFill>
            </a:rPr>
            <a:t>trombolitycznymi</a:t>
          </a:r>
          <a:r>
            <a:rPr lang="pl-PL" sz="1600" b="1" dirty="0" smtClean="0">
              <a:solidFill>
                <a:srgbClr val="FFD13F"/>
              </a:solidFill>
            </a:rPr>
            <a:t>)</a:t>
          </a:r>
          <a:endParaRPr lang="pl-PL" sz="1600" b="1" dirty="0"/>
        </a:p>
      </dgm:t>
    </dgm:pt>
    <dgm:pt modelId="{F084D7FE-EDEE-49BD-917D-55E21D30FB1C}" type="parTrans" cxnId="{8D253AEE-9CAA-4734-9D0D-4BC4D066AB00}">
      <dgm:prSet/>
      <dgm:spPr/>
      <dgm:t>
        <a:bodyPr/>
        <a:lstStyle/>
        <a:p>
          <a:endParaRPr lang="pl-PL"/>
        </a:p>
      </dgm:t>
    </dgm:pt>
    <dgm:pt modelId="{4C6E9ED6-6190-439F-962E-D7CF86CA6B3B}" type="sibTrans" cxnId="{8D253AEE-9CAA-4734-9D0D-4BC4D066AB00}">
      <dgm:prSet/>
      <dgm:spPr/>
      <dgm:t>
        <a:bodyPr/>
        <a:lstStyle/>
        <a:p>
          <a:endParaRPr lang="pl-PL"/>
        </a:p>
      </dgm:t>
    </dgm:pt>
    <dgm:pt modelId="{CD9FAB69-19F9-4C65-9FDE-016CE0005982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D13F"/>
              </a:solidFill>
            </a:rPr>
            <a:t>Wzmożony nadzór sanitarny</a:t>
          </a:r>
        </a:p>
        <a:p>
          <a:r>
            <a:rPr lang="pl-PL" sz="1600" b="1" dirty="0" smtClean="0">
              <a:solidFill>
                <a:srgbClr val="FFD13F"/>
              </a:solidFill>
            </a:rPr>
            <a:t>(znajomość i przestrzeganie ustalonych procedur medycznych)</a:t>
          </a:r>
          <a:endParaRPr lang="pl-PL" sz="1600" b="1" dirty="0"/>
        </a:p>
      </dgm:t>
    </dgm:pt>
    <dgm:pt modelId="{A09AFB9D-C821-4B21-BFCC-BA49A6281486}" type="parTrans" cxnId="{7D2869C7-97BB-443A-90C0-D5734DD7AE57}">
      <dgm:prSet/>
      <dgm:spPr/>
      <dgm:t>
        <a:bodyPr/>
        <a:lstStyle/>
        <a:p>
          <a:endParaRPr lang="pl-PL"/>
        </a:p>
      </dgm:t>
    </dgm:pt>
    <dgm:pt modelId="{03D39531-D6E5-4635-AB94-1EF5D6D2BE5A}" type="sibTrans" cxnId="{7D2869C7-97BB-443A-90C0-D5734DD7AE57}">
      <dgm:prSet/>
      <dgm:spPr/>
      <dgm:t>
        <a:bodyPr/>
        <a:lstStyle/>
        <a:p>
          <a:endParaRPr lang="pl-PL"/>
        </a:p>
      </dgm:t>
    </dgm:pt>
    <dgm:pt modelId="{0AE9AD5E-38BA-415B-95B1-65E04F2614F6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D13F"/>
              </a:solidFill>
            </a:rPr>
            <a:t>Prowadzenie specjalnej dokumentacji obserwacji dostępu naczyniowego</a:t>
          </a:r>
          <a:endParaRPr lang="pl-PL" sz="1600" b="1" dirty="0"/>
        </a:p>
      </dgm:t>
    </dgm:pt>
    <dgm:pt modelId="{78448448-69E7-41A7-82EE-6E073AD08826}" type="parTrans" cxnId="{8B15AF1C-4952-4177-BF9A-69CEA0FEBEBB}">
      <dgm:prSet/>
      <dgm:spPr/>
      <dgm:t>
        <a:bodyPr/>
        <a:lstStyle/>
        <a:p>
          <a:endParaRPr lang="pl-PL"/>
        </a:p>
      </dgm:t>
    </dgm:pt>
    <dgm:pt modelId="{37675448-45BB-44C3-8B3D-1363A8F1C00E}" type="sibTrans" cxnId="{8B15AF1C-4952-4177-BF9A-69CEA0FEBEBB}">
      <dgm:prSet/>
      <dgm:spPr/>
      <dgm:t>
        <a:bodyPr/>
        <a:lstStyle/>
        <a:p>
          <a:endParaRPr lang="pl-PL"/>
        </a:p>
      </dgm:t>
    </dgm:pt>
    <dgm:pt modelId="{A660806D-B9E9-4C1D-9516-F683792EAB48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D13F"/>
              </a:solidFill>
            </a:rPr>
            <a:t>Racjonalne wykorzystanie CVC</a:t>
          </a:r>
          <a:endParaRPr lang="pl-PL" sz="1600" b="1" dirty="0"/>
        </a:p>
      </dgm:t>
    </dgm:pt>
    <dgm:pt modelId="{E40E36F0-8735-4526-B5E7-E477223689BF}" type="parTrans" cxnId="{0F94880E-455C-40E9-A928-C27122B344DB}">
      <dgm:prSet/>
      <dgm:spPr/>
      <dgm:t>
        <a:bodyPr/>
        <a:lstStyle/>
        <a:p>
          <a:endParaRPr lang="pl-PL"/>
        </a:p>
      </dgm:t>
    </dgm:pt>
    <dgm:pt modelId="{96A214D2-AAD1-4E99-A7A6-F582B80D5630}" type="sibTrans" cxnId="{0F94880E-455C-40E9-A928-C27122B344DB}">
      <dgm:prSet/>
      <dgm:spPr/>
      <dgm:t>
        <a:bodyPr/>
        <a:lstStyle/>
        <a:p>
          <a:endParaRPr lang="pl-PL"/>
        </a:p>
      </dgm:t>
    </dgm:pt>
    <dgm:pt modelId="{D0EE16B5-8EB6-4DA0-90CD-41E997F20F6B}" type="pres">
      <dgm:prSet presAssocID="{9B719EC7-AF28-442D-83CF-F72E37BADD2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997425-8893-400C-93A6-501FB2B86949}" type="pres">
      <dgm:prSet presAssocID="{9B719EC7-AF28-442D-83CF-F72E37BADD28}" presName="matrix" presStyleCnt="0"/>
      <dgm:spPr/>
    </dgm:pt>
    <dgm:pt modelId="{ECCF8FDB-082C-4971-9E64-096091635557}" type="pres">
      <dgm:prSet presAssocID="{9B719EC7-AF28-442D-83CF-F72E37BADD28}" presName="tile1" presStyleLbl="node1" presStyleIdx="0" presStyleCnt="4"/>
      <dgm:spPr/>
      <dgm:t>
        <a:bodyPr/>
        <a:lstStyle/>
        <a:p>
          <a:endParaRPr lang="pl-PL"/>
        </a:p>
      </dgm:t>
    </dgm:pt>
    <dgm:pt modelId="{C28DA1EE-DF93-4B88-B2BE-93A0DDAD3844}" type="pres">
      <dgm:prSet presAssocID="{9B719EC7-AF28-442D-83CF-F72E37BADD2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70BE56-1D52-497C-9BFB-A2D2C4D0124B}" type="pres">
      <dgm:prSet presAssocID="{9B719EC7-AF28-442D-83CF-F72E37BADD28}" presName="tile2" presStyleLbl="node1" presStyleIdx="1" presStyleCnt="4" custLinFactNeighborX="813"/>
      <dgm:spPr/>
      <dgm:t>
        <a:bodyPr/>
        <a:lstStyle/>
        <a:p>
          <a:endParaRPr lang="pl-PL"/>
        </a:p>
      </dgm:t>
    </dgm:pt>
    <dgm:pt modelId="{7623E334-9295-466B-962E-C5479A10A4DF}" type="pres">
      <dgm:prSet presAssocID="{9B719EC7-AF28-442D-83CF-F72E37BADD2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D88E08-AB9D-44F2-ABC9-3640CC2E5D7A}" type="pres">
      <dgm:prSet presAssocID="{9B719EC7-AF28-442D-83CF-F72E37BADD28}" presName="tile3" presStyleLbl="node1" presStyleIdx="2" presStyleCnt="4"/>
      <dgm:spPr/>
      <dgm:t>
        <a:bodyPr/>
        <a:lstStyle/>
        <a:p>
          <a:endParaRPr lang="pl-PL"/>
        </a:p>
      </dgm:t>
    </dgm:pt>
    <dgm:pt modelId="{743FD883-E064-4291-BA9E-D9598C6FE29A}" type="pres">
      <dgm:prSet presAssocID="{9B719EC7-AF28-442D-83CF-F72E37BADD2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126D7F-6F7A-46E0-815A-9F9485D056FB}" type="pres">
      <dgm:prSet presAssocID="{9B719EC7-AF28-442D-83CF-F72E37BADD28}" presName="tile4" presStyleLbl="node1" presStyleIdx="3" presStyleCnt="4"/>
      <dgm:spPr/>
      <dgm:t>
        <a:bodyPr/>
        <a:lstStyle/>
        <a:p>
          <a:endParaRPr lang="pl-PL"/>
        </a:p>
      </dgm:t>
    </dgm:pt>
    <dgm:pt modelId="{4357B266-1E9F-4880-84BF-E9F4E8316073}" type="pres">
      <dgm:prSet presAssocID="{9B719EC7-AF28-442D-83CF-F72E37BADD2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C5A360-CE47-41C1-857B-3BEC7595FA9D}" type="pres">
      <dgm:prSet presAssocID="{9B719EC7-AF28-442D-83CF-F72E37BADD2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1CB357FB-C818-4E4E-B431-5AC6AE840B49}" type="presOf" srcId="{A660806D-B9E9-4C1D-9516-F683792EAB48}" destId="{4357B266-1E9F-4880-84BF-E9F4E8316073}" srcOrd="1" destOrd="0" presId="urn:microsoft.com/office/officeart/2005/8/layout/matrix1"/>
    <dgm:cxn modelId="{69FD2185-BEF6-4418-ADCF-E06E813ECDF1}" type="presOf" srcId="{1E379F64-5618-47F7-A8CF-D5342546E89A}" destId="{C28DA1EE-DF93-4B88-B2BE-93A0DDAD3844}" srcOrd="1" destOrd="0" presId="urn:microsoft.com/office/officeart/2005/8/layout/matrix1"/>
    <dgm:cxn modelId="{5203CEFE-8161-433F-97F2-887E86ED0010}" type="presOf" srcId="{CD9FAB69-19F9-4C65-9FDE-016CE0005982}" destId="{7623E334-9295-466B-962E-C5479A10A4DF}" srcOrd="1" destOrd="0" presId="urn:microsoft.com/office/officeart/2005/8/layout/matrix1"/>
    <dgm:cxn modelId="{8B15AF1C-4952-4177-BF9A-69CEA0FEBEBB}" srcId="{60C2F1F3-C719-4A89-BD73-BEC1C831809D}" destId="{0AE9AD5E-38BA-415B-95B1-65E04F2614F6}" srcOrd="2" destOrd="0" parTransId="{78448448-69E7-41A7-82EE-6E073AD08826}" sibTransId="{37675448-45BB-44C3-8B3D-1363A8F1C00E}"/>
    <dgm:cxn modelId="{A4092F22-784A-45EC-B832-372F3583363D}" type="presOf" srcId="{9B719EC7-AF28-442D-83CF-F72E37BADD28}" destId="{D0EE16B5-8EB6-4DA0-90CD-41E997F20F6B}" srcOrd="0" destOrd="0" presId="urn:microsoft.com/office/officeart/2005/8/layout/matrix1"/>
    <dgm:cxn modelId="{CCE12381-A008-4BE9-8BBB-55ACC71AED62}" type="presOf" srcId="{1E379F64-5618-47F7-A8CF-D5342546E89A}" destId="{ECCF8FDB-082C-4971-9E64-096091635557}" srcOrd="0" destOrd="0" presId="urn:microsoft.com/office/officeart/2005/8/layout/matrix1"/>
    <dgm:cxn modelId="{7D2869C7-97BB-443A-90C0-D5734DD7AE57}" srcId="{60C2F1F3-C719-4A89-BD73-BEC1C831809D}" destId="{CD9FAB69-19F9-4C65-9FDE-016CE0005982}" srcOrd="1" destOrd="0" parTransId="{A09AFB9D-C821-4B21-BFCC-BA49A6281486}" sibTransId="{03D39531-D6E5-4635-AB94-1EF5D6D2BE5A}"/>
    <dgm:cxn modelId="{2686F3B9-063D-4825-8745-78CD5FB763F1}" srcId="{9B719EC7-AF28-442D-83CF-F72E37BADD28}" destId="{60C2F1F3-C719-4A89-BD73-BEC1C831809D}" srcOrd="0" destOrd="0" parTransId="{5255AED3-3330-470D-93AE-DA7881627BE5}" sibTransId="{2FF646F7-A127-42B9-A8FE-40FE460C020E}"/>
    <dgm:cxn modelId="{9EB5FC81-6C93-411C-BE1D-765B3657DEA9}" type="presOf" srcId="{CD9FAB69-19F9-4C65-9FDE-016CE0005982}" destId="{8070BE56-1D52-497C-9BFB-A2D2C4D0124B}" srcOrd="0" destOrd="0" presId="urn:microsoft.com/office/officeart/2005/8/layout/matrix1"/>
    <dgm:cxn modelId="{CB00D84D-F4E9-454C-8E2C-0D01746BC930}" type="presOf" srcId="{0AE9AD5E-38BA-415B-95B1-65E04F2614F6}" destId="{94D88E08-AB9D-44F2-ABC9-3640CC2E5D7A}" srcOrd="0" destOrd="0" presId="urn:microsoft.com/office/officeart/2005/8/layout/matrix1"/>
    <dgm:cxn modelId="{0F94880E-455C-40E9-A928-C27122B344DB}" srcId="{60C2F1F3-C719-4A89-BD73-BEC1C831809D}" destId="{A660806D-B9E9-4C1D-9516-F683792EAB48}" srcOrd="3" destOrd="0" parTransId="{E40E36F0-8735-4526-B5E7-E477223689BF}" sibTransId="{96A214D2-AAD1-4E99-A7A6-F582B80D5630}"/>
    <dgm:cxn modelId="{4344B34C-763F-4044-B5B8-7E001EB340AB}" type="presOf" srcId="{0AE9AD5E-38BA-415B-95B1-65E04F2614F6}" destId="{743FD883-E064-4291-BA9E-D9598C6FE29A}" srcOrd="1" destOrd="0" presId="urn:microsoft.com/office/officeart/2005/8/layout/matrix1"/>
    <dgm:cxn modelId="{7FA042F4-986F-4FF4-B660-ABED6ECCCB0E}" type="presOf" srcId="{A660806D-B9E9-4C1D-9516-F683792EAB48}" destId="{45126D7F-6F7A-46E0-815A-9F9485D056FB}" srcOrd="0" destOrd="0" presId="urn:microsoft.com/office/officeart/2005/8/layout/matrix1"/>
    <dgm:cxn modelId="{8D253AEE-9CAA-4734-9D0D-4BC4D066AB00}" srcId="{60C2F1F3-C719-4A89-BD73-BEC1C831809D}" destId="{1E379F64-5618-47F7-A8CF-D5342546E89A}" srcOrd="0" destOrd="0" parTransId="{F084D7FE-EDEE-49BD-917D-55E21D30FB1C}" sibTransId="{4C6E9ED6-6190-439F-962E-D7CF86CA6B3B}"/>
    <dgm:cxn modelId="{AEBDBEA0-6ACC-43F4-863C-8B7088C6F06C}" type="presOf" srcId="{60C2F1F3-C719-4A89-BD73-BEC1C831809D}" destId="{CDC5A360-CE47-41C1-857B-3BEC7595FA9D}" srcOrd="0" destOrd="0" presId="urn:microsoft.com/office/officeart/2005/8/layout/matrix1"/>
    <dgm:cxn modelId="{CBA907C0-2997-4F70-AFC4-C492533B7E64}" type="presParOf" srcId="{D0EE16B5-8EB6-4DA0-90CD-41E997F20F6B}" destId="{2A997425-8893-400C-93A6-501FB2B86949}" srcOrd="0" destOrd="0" presId="urn:microsoft.com/office/officeart/2005/8/layout/matrix1"/>
    <dgm:cxn modelId="{8FC783CE-9045-44EA-9A50-1B0BC20D0FA9}" type="presParOf" srcId="{2A997425-8893-400C-93A6-501FB2B86949}" destId="{ECCF8FDB-082C-4971-9E64-096091635557}" srcOrd="0" destOrd="0" presId="urn:microsoft.com/office/officeart/2005/8/layout/matrix1"/>
    <dgm:cxn modelId="{C32BA2FC-1CE8-4AE1-AE44-FB37818A58ED}" type="presParOf" srcId="{2A997425-8893-400C-93A6-501FB2B86949}" destId="{C28DA1EE-DF93-4B88-B2BE-93A0DDAD3844}" srcOrd="1" destOrd="0" presId="urn:microsoft.com/office/officeart/2005/8/layout/matrix1"/>
    <dgm:cxn modelId="{43B95407-7CBB-4839-AC95-A6EBE9706A7A}" type="presParOf" srcId="{2A997425-8893-400C-93A6-501FB2B86949}" destId="{8070BE56-1D52-497C-9BFB-A2D2C4D0124B}" srcOrd="2" destOrd="0" presId="urn:microsoft.com/office/officeart/2005/8/layout/matrix1"/>
    <dgm:cxn modelId="{1C633147-0A95-4F32-80FE-C08A2AABC04C}" type="presParOf" srcId="{2A997425-8893-400C-93A6-501FB2B86949}" destId="{7623E334-9295-466B-962E-C5479A10A4DF}" srcOrd="3" destOrd="0" presId="urn:microsoft.com/office/officeart/2005/8/layout/matrix1"/>
    <dgm:cxn modelId="{89B17818-B8BC-4AC1-A3F6-F5364E6F1A60}" type="presParOf" srcId="{2A997425-8893-400C-93A6-501FB2B86949}" destId="{94D88E08-AB9D-44F2-ABC9-3640CC2E5D7A}" srcOrd="4" destOrd="0" presId="urn:microsoft.com/office/officeart/2005/8/layout/matrix1"/>
    <dgm:cxn modelId="{DB99F605-EEFE-4561-9273-5424F6CD7078}" type="presParOf" srcId="{2A997425-8893-400C-93A6-501FB2B86949}" destId="{743FD883-E064-4291-BA9E-D9598C6FE29A}" srcOrd="5" destOrd="0" presId="urn:microsoft.com/office/officeart/2005/8/layout/matrix1"/>
    <dgm:cxn modelId="{4018AE58-C677-4802-8B3E-0E4289D09DF2}" type="presParOf" srcId="{2A997425-8893-400C-93A6-501FB2B86949}" destId="{45126D7F-6F7A-46E0-815A-9F9485D056FB}" srcOrd="6" destOrd="0" presId="urn:microsoft.com/office/officeart/2005/8/layout/matrix1"/>
    <dgm:cxn modelId="{C8DB020A-A19E-43B0-8DEB-EA17B216B9AD}" type="presParOf" srcId="{2A997425-8893-400C-93A6-501FB2B86949}" destId="{4357B266-1E9F-4880-84BF-E9F4E8316073}" srcOrd="7" destOrd="0" presId="urn:microsoft.com/office/officeart/2005/8/layout/matrix1"/>
    <dgm:cxn modelId="{B6477F90-58A3-4198-A1A4-BF8F4AAD6BBB}" type="presParOf" srcId="{D0EE16B5-8EB6-4DA0-90CD-41E997F20F6B}" destId="{CDC5A360-CE47-41C1-857B-3BEC7595FA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523ED5-1603-43AD-80ED-E66BE944C6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C02DBD-A56A-4BDC-A961-4BA7B3F812F5}">
      <dgm:prSet phldrT="[Tekst]" custT="1"/>
      <dgm:spPr/>
      <dgm:t>
        <a:bodyPr/>
        <a:lstStyle/>
        <a:p>
          <a:pPr algn="just"/>
          <a:r>
            <a:rPr lang="pl-PL" sz="1100" b="1" dirty="0" smtClean="0"/>
            <a:t>1. Zakończyć zabieg dializy zgodnie z obowiązującą w tym zakresie procedurą. Przygotować (otworzyć) opatrunek </a:t>
          </a:r>
          <a:r>
            <a:rPr lang="pl-PL" sz="1100" b="1" dirty="0" err="1" smtClean="0"/>
            <a:t>Woundclot</a:t>
          </a:r>
          <a:r>
            <a:rPr lang="pl-PL" sz="1100" b="1" dirty="0" smtClean="0"/>
            <a:t> do tamowania krwawienia. Chwycić  opatrunek w jałowy sposób dokładając dodatkowy kompres gazowy  lub włókninowy</a:t>
          </a:r>
          <a:endParaRPr lang="pl-PL" sz="1100" b="1" dirty="0"/>
        </a:p>
      </dgm:t>
    </dgm:pt>
    <dgm:pt modelId="{B13FBDB7-6BF1-42F1-BCF2-1F77D8FB5465}" type="parTrans" cxnId="{4F88A030-CC31-49A7-8A43-B98A8DA6525C}">
      <dgm:prSet/>
      <dgm:spPr/>
      <dgm:t>
        <a:bodyPr/>
        <a:lstStyle/>
        <a:p>
          <a:endParaRPr lang="pl-PL"/>
        </a:p>
      </dgm:t>
    </dgm:pt>
    <dgm:pt modelId="{58B235A4-883B-40C9-ABFD-B57194D199E1}" type="sibTrans" cxnId="{4F88A030-CC31-49A7-8A43-B98A8DA6525C}">
      <dgm:prSet/>
      <dgm:spPr/>
      <dgm:t>
        <a:bodyPr/>
        <a:lstStyle/>
        <a:p>
          <a:endParaRPr lang="pl-PL"/>
        </a:p>
      </dgm:t>
    </dgm:pt>
    <dgm:pt modelId="{4E156C3D-C6A3-456C-9325-1F9A9841B415}">
      <dgm:prSet phldrT="[Tekst]" custT="1"/>
      <dgm:spPr/>
      <dgm:t>
        <a:bodyPr/>
        <a:lstStyle/>
        <a:p>
          <a:r>
            <a:rPr lang="pl-PL" sz="1100" b="1" dirty="0" smtClean="0"/>
            <a:t>2. Delikatnie usunąć igłę dializacyjną z przetoki tętniczo-żylnej. Przyłożyć przygotowany w powyższy sposób opatrunek do rany  „na zatyczkę”. Ucisnąć umiarkowanie (delikatniej niż zazwyczaj) w sposób umożliwiający przedostanie się niewielkiej ilości krwi do opatrunku </a:t>
          </a:r>
          <a:r>
            <a:rPr lang="pl-PL" sz="1100" b="1" dirty="0" err="1" smtClean="0"/>
            <a:t>Woundclot</a:t>
          </a:r>
          <a:r>
            <a:rPr lang="pl-PL" sz="1100" b="1" dirty="0" smtClean="0"/>
            <a:t>. W podobny sposób usunąć drugą igłę z przetoki tętniczo-żylnej. Tamować krwawienie przez 3-5 min.  </a:t>
          </a:r>
          <a:endParaRPr lang="pl-PL" sz="1100" b="1" dirty="0"/>
        </a:p>
      </dgm:t>
    </dgm:pt>
    <dgm:pt modelId="{5C3FAB84-0F40-4CF2-94CD-8B9BCA531E98}" type="parTrans" cxnId="{166AF5D1-A8A8-4DBA-A535-3893B53D243D}">
      <dgm:prSet/>
      <dgm:spPr/>
      <dgm:t>
        <a:bodyPr/>
        <a:lstStyle/>
        <a:p>
          <a:endParaRPr lang="pl-PL"/>
        </a:p>
      </dgm:t>
    </dgm:pt>
    <dgm:pt modelId="{925D09AA-3436-44D7-812A-4AD30BCBB13A}" type="sibTrans" cxnId="{166AF5D1-A8A8-4DBA-A535-3893B53D243D}">
      <dgm:prSet/>
      <dgm:spPr/>
      <dgm:t>
        <a:bodyPr/>
        <a:lstStyle/>
        <a:p>
          <a:endParaRPr lang="pl-PL"/>
        </a:p>
      </dgm:t>
    </dgm:pt>
    <dgm:pt modelId="{EA2375EA-A82F-4858-8E0A-A52AC95E4136}">
      <dgm:prSet phldrT="[Tekst]" custT="1"/>
      <dgm:spPr/>
      <dgm:t>
        <a:bodyPr/>
        <a:lstStyle/>
        <a:p>
          <a:r>
            <a:rPr lang="pl-PL" sz="1050" dirty="0" smtClean="0"/>
            <a:t>3. </a:t>
          </a:r>
          <a:r>
            <a:rPr lang="pl-PL" sz="1100" b="1" dirty="0" smtClean="0"/>
            <a:t>Ocenić ustanie krwawienia z przetoki tętniczo-żylnej. Upewnić się  co do ryzyka ponownego krwawienia po usunięciu opatrunków przeznaczonych do tamowania. Zabezpieczyć miejsca po usunięciu igieł dializacyjnych nowym jałowym opatrunkiem w standardowy sposób. Dopuszcza się pozostawienie opatrunków </a:t>
          </a:r>
          <a:r>
            <a:rPr lang="pl-PL" sz="1100" b="1" dirty="0" err="1" smtClean="0"/>
            <a:t>Woudclot</a:t>
          </a:r>
          <a:r>
            <a:rPr lang="pl-PL" sz="1100" b="1" dirty="0" smtClean="0"/>
            <a:t> w miejscu tamowania miejsc po nakłuciu (wymieniając tylko opatrunek zewnętrzny) np. na czas transportu pacjenta do domu lub na 2-3 godziny po dializie. </a:t>
          </a:r>
        </a:p>
      </dgm:t>
    </dgm:pt>
    <dgm:pt modelId="{895581A9-06C4-4764-ABC2-CBEEC575EDA0}" type="parTrans" cxnId="{2CD71763-8C93-415E-9884-8894CD4370FA}">
      <dgm:prSet/>
      <dgm:spPr/>
      <dgm:t>
        <a:bodyPr/>
        <a:lstStyle/>
        <a:p>
          <a:endParaRPr lang="pl-PL"/>
        </a:p>
      </dgm:t>
    </dgm:pt>
    <dgm:pt modelId="{F4DAF568-579F-419D-955F-CBF878CA755D}" type="sibTrans" cxnId="{2CD71763-8C93-415E-9884-8894CD4370FA}">
      <dgm:prSet/>
      <dgm:spPr/>
      <dgm:t>
        <a:bodyPr/>
        <a:lstStyle/>
        <a:p>
          <a:endParaRPr lang="pl-PL"/>
        </a:p>
      </dgm:t>
    </dgm:pt>
    <dgm:pt modelId="{4767C0B2-4B5B-49C1-AB55-03B197D2DEFE}" type="pres">
      <dgm:prSet presAssocID="{9A523ED5-1603-43AD-80ED-E66BE944C6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613157-03F6-4F67-8FCB-0391872D17F2}" type="pres">
      <dgm:prSet presAssocID="{9A523ED5-1603-43AD-80ED-E66BE944C6AE}" presName="dummyMaxCanvas" presStyleCnt="0">
        <dgm:presLayoutVars/>
      </dgm:prSet>
      <dgm:spPr/>
    </dgm:pt>
    <dgm:pt modelId="{6EDBA557-02C5-45C2-8F23-CF1AF17B72A6}" type="pres">
      <dgm:prSet presAssocID="{9A523ED5-1603-43AD-80ED-E66BE944C6AE}" presName="ThreeNodes_1" presStyleLbl="node1" presStyleIdx="0" presStyleCnt="3" custScaleY="707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CEC892-E4B9-40CF-84B6-57376609ED79}" type="pres">
      <dgm:prSet presAssocID="{9A523ED5-1603-43AD-80ED-E66BE944C6AE}" presName="ThreeNodes_2" presStyleLbl="node1" presStyleIdx="1" presStyleCnt="3" custScaleY="89431" custLinFactNeighborX="1735" custLinFactNeighborY="-128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20B192-E3E3-41AA-AFD7-AC1BDE64284B}" type="pres">
      <dgm:prSet presAssocID="{9A523ED5-1603-43AD-80ED-E66BE944C6AE}" presName="ThreeNodes_3" presStyleLbl="node1" presStyleIdx="2" presStyleCnt="3" custScaleX="94626" custScaleY="113526" custLinFactNeighborX="1961" custLinFactNeighborY="-36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9F1E3A-A1FC-4832-9F16-256EB5E4E494}" type="pres">
      <dgm:prSet presAssocID="{9A523ED5-1603-43AD-80ED-E66BE944C6AE}" presName="ThreeConn_1-2" presStyleLbl="fgAccFollowNode1" presStyleIdx="0" presStyleCnt="2" custLinFactNeighborX="-1939" custLinFactNeighborY="-11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B78AAF-CD82-4D5A-88B2-372B6A5798CD}" type="pres">
      <dgm:prSet presAssocID="{9A523ED5-1603-43AD-80ED-E66BE944C6AE}" presName="ThreeConn_2-3" presStyleLbl="fgAccFollowNode1" presStyleIdx="1" presStyleCnt="2" custLinFactNeighborX="-1001" custLinFactNeighborY="-147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1B0D5B-F5BD-405E-8C52-38D0E5127E68}" type="pres">
      <dgm:prSet presAssocID="{9A523ED5-1603-43AD-80ED-E66BE944C6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4EDBA-33B6-41FC-8677-9379E1D1C8DD}" type="pres">
      <dgm:prSet presAssocID="{9A523ED5-1603-43AD-80ED-E66BE944C6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0FD75A-FD25-43F5-BD0A-CE60573B3609}" type="pres">
      <dgm:prSet presAssocID="{9A523ED5-1603-43AD-80ED-E66BE944C6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D71763-8C93-415E-9884-8894CD4370FA}" srcId="{9A523ED5-1603-43AD-80ED-E66BE944C6AE}" destId="{EA2375EA-A82F-4858-8E0A-A52AC95E4136}" srcOrd="2" destOrd="0" parTransId="{895581A9-06C4-4764-ABC2-CBEEC575EDA0}" sibTransId="{F4DAF568-579F-419D-955F-CBF878CA755D}"/>
    <dgm:cxn modelId="{294518FA-E581-4F5C-B6DE-0929F2E1BA5E}" type="presOf" srcId="{EA2375EA-A82F-4858-8E0A-A52AC95E4136}" destId="{E50FD75A-FD25-43F5-BD0A-CE60573B3609}" srcOrd="1" destOrd="0" presId="urn:microsoft.com/office/officeart/2005/8/layout/vProcess5"/>
    <dgm:cxn modelId="{51DA33A8-26A2-49D9-85CD-B44E3E424F93}" type="presOf" srcId="{58B235A4-883B-40C9-ABFD-B57194D199E1}" destId="{0A9F1E3A-A1FC-4832-9F16-256EB5E4E494}" srcOrd="0" destOrd="0" presId="urn:microsoft.com/office/officeart/2005/8/layout/vProcess5"/>
    <dgm:cxn modelId="{0E34BD5A-85CE-4D6F-87D8-0FF485050F9C}" type="presOf" srcId="{9A523ED5-1603-43AD-80ED-E66BE944C6AE}" destId="{4767C0B2-4B5B-49C1-AB55-03B197D2DEFE}" srcOrd="0" destOrd="0" presId="urn:microsoft.com/office/officeart/2005/8/layout/vProcess5"/>
    <dgm:cxn modelId="{166AF5D1-A8A8-4DBA-A535-3893B53D243D}" srcId="{9A523ED5-1603-43AD-80ED-E66BE944C6AE}" destId="{4E156C3D-C6A3-456C-9325-1F9A9841B415}" srcOrd="1" destOrd="0" parTransId="{5C3FAB84-0F40-4CF2-94CD-8B9BCA531E98}" sibTransId="{925D09AA-3436-44D7-812A-4AD30BCBB13A}"/>
    <dgm:cxn modelId="{73BA1445-594D-4EC4-A01F-58524178CA17}" type="presOf" srcId="{925D09AA-3436-44D7-812A-4AD30BCBB13A}" destId="{FCB78AAF-CD82-4D5A-88B2-372B6A5798CD}" srcOrd="0" destOrd="0" presId="urn:microsoft.com/office/officeart/2005/8/layout/vProcess5"/>
    <dgm:cxn modelId="{4932212D-D5CC-481D-9E3B-452A36E6B4F3}" type="presOf" srcId="{EA2375EA-A82F-4858-8E0A-A52AC95E4136}" destId="{7120B192-E3E3-41AA-AFD7-AC1BDE64284B}" srcOrd="0" destOrd="0" presId="urn:microsoft.com/office/officeart/2005/8/layout/vProcess5"/>
    <dgm:cxn modelId="{9DD60907-C636-49B8-8CCD-958F31E35940}" type="presOf" srcId="{47C02DBD-A56A-4BDC-A961-4BA7B3F812F5}" destId="{F61B0D5B-F5BD-405E-8C52-38D0E5127E68}" srcOrd="1" destOrd="0" presId="urn:microsoft.com/office/officeart/2005/8/layout/vProcess5"/>
    <dgm:cxn modelId="{D67F9A56-23FE-4C09-A348-D81C803D631D}" type="presOf" srcId="{47C02DBD-A56A-4BDC-A961-4BA7B3F812F5}" destId="{6EDBA557-02C5-45C2-8F23-CF1AF17B72A6}" srcOrd="0" destOrd="0" presId="urn:microsoft.com/office/officeart/2005/8/layout/vProcess5"/>
    <dgm:cxn modelId="{5820B1B6-E366-4FAC-93E7-FA8CBACC7E0B}" type="presOf" srcId="{4E156C3D-C6A3-456C-9325-1F9A9841B415}" destId="{2A34EDBA-33B6-41FC-8677-9379E1D1C8DD}" srcOrd="1" destOrd="0" presId="urn:microsoft.com/office/officeart/2005/8/layout/vProcess5"/>
    <dgm:cxn modelId="{7C3A5EAA-E5A1-422A-8E65-A532957F9EE1}" type="presOf" srcId="{4E156C3D-C6A3-456C-9325-1F9A9841B415}" destId="{33CEC892-E4B9-40CF-84B6-57376609ED79}" srcOrd="0" destOrd="0" presId="urn:microsoft.com/office/officeart/2005/8/layout/vProcess5"/>
    <dgm:cxn modelId="{4F88A030-CC31-49A7-8A43-B98A8DA6525C}" srcId="{9A523ED5-1603-43AD-80ED-E66BE944C6AE}" destId="{47C02DBD-A56A-4BDC-A961-4BA7B3F812F5}" srcOrd="0" destOrd="0" parTransId="{B13FBDB7-6BF1-42F1-BCF2-1F77D8FB5465}" sibTransId="{58B235A4-883B-40C9-ABFD-B57194D199E1}"/>
    <dgm:cxn modelId="{B113AB0F-B134-4C48-829A-040C93709137}" type="presParOf" srcId="{4767C0B2-4B5B-49C1-AB55-03B197D2DEFE}" destId="{A0613157-03F6-4F67-8FCB-0391872D17F2}" srcOrd="0" destOrd="0" presId="urn:microsoft.com/office/officeart/2005/8/layout/vProcess5"/>
    <dgm:cxn modelId="{9730A622-6DE2-4317-97EF-ACB21478436D}" type="presParOf" srcId="{4767C0B2-4B5B-49C1-AB55-03B197D2DEFE}" destId="{6EDBA557-02C5-45C2-8F23-CF1AF17B72A6}" srcOrd="1" destOrd="0" presId="urn:microsoft.com/office/officeart/2005/8/layout/vProcess5"/>
    <dgm:cxn modelId="{0E8C6013-7076-4B4B-BE05-0324CC508924}" type="presParOf" srcId="{4767C0B2-4B5B-49C1-AB55-03B197D2DEFE}" destId="{33CEC892-E4B9-40CF-84B6-57376609ED79}" srcOrd="2" destOrd="0" presId="urn:microsoft.com/office/officeart/2005/8/layout/vProcess5"/>
    <dgm:cxn modelId="{1B744AA5-66B0-4D23-A6B3-958B8AE9D2B8}" type="presParOf" srcId="{4767C0B2-4B5B-49C1-AB55-03B197D2DEFE}" destId="{7120B192-E3E3-41AA-AFD7-AC1BDE64284B}" srcOrd="3" destOrd="0" presId="urn:microsoft.com/office/officeart/2005/8/layout/vProcess5"/>
    <dgm:cxn modelId="{F8A9F4D1-2E03-4A75-AEA6-2AA356F0543E}" type="presParOf" srcId="{4767C0B2-4B5B-49C1-AB55-03B197D2DEFE}" destId="{0A9F1E3A-A1FC-4832-9F16-256EB5E4E494}" srcOrd="4" destOrd="0" presId="urn:microsoft.com/office/officeart/2005/8/layout/vProcess5"/>
    <dgm:cxn modelId="{7FB98681-CCEF-40A4-B3E8-FDCA3F1E2BF1}" type="presParOf" srcId="{4767C0B2-4B5B-49C1-AB55-03B197D2DEFE}" destId="{FCB78AAF-CD82-4D5A-88B2-372B6A5798CD}" srcOrd="5" destOrd="0" presId="urn:microsoft.com/office/officeart/2005/8/layout/vProcess5"/>
    <dgm:cxn modelId="{78CAA4AC-8B57-4653-8936-0CEE17C630E9}" type="presParOf" srcId="{4767C0B2-4B5B-49C1-AB55-03B197D2DEFE}" destId="{F61B0D5B-F5BD-405E-8C52-38D0E5127E68}" srcOrd="6" destOrd="0" presId="urn:microsoft.com/office/officeart/2005/8/layout/vProcess5"/>
    <dgm:cxn modelId="{A087891F-062E-4E09-8A7F-890D9F5C349B}" type="presParOf" srcId="{4767C0B2-4B5B-49C1-AB55-03B197D2DEFE}" destId="{2A34EDBA-33B6-41FC-8677-9379E1D1C8DD}" srcOrd="7" destOrd="0" presId="urn:microsoft.com/office/officeart/2005/8/layout/vProcess5"/>
    <dgm:cxn modelId="{F15F2A42-BA69-4170-B169-33494782EC16}" type="presParOf" srcId="{4767C0B2-4B5B-49C1-AB55-03B197D2DEFE}" destId="{E50FD75A-FD25-43F5-BD0A-CE60573B36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B7E435-D361-4D02-82EA-803D3D163B3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5E3E91-9906-42BD-B803-15AF972F4131}">
      <dgm:prSet phldrT="[Tekst]"/>
      <dgm:spPr/>
      <dgm:t>
        <a:bodyPr/>
        <a:lstStyle/>
        <a:p>
          <a:r>
            <a:rPr lang="pl-PL" dirty="0" smtClean="0"/>
            <a:t>Przestrzeganie zasad aseptyki (mycie i dezynfekcja rąk, stosowanie środków ochrony osobistej) podczas obsługi pacjentów</a:t>
          </a:r>
          <a:endParaRPr lang="pl-PL" dirty="0"/>
        </a:p>
      </dgm:t>
    </dgm:pt>
    <dgm:pt modelId="{4C0AC5D9-90A0-4AA7-908E-89DDB7160E9B}" type="parTrans" cxnId="{EA1A7255-5643-4A51-A308-0EEBEE6954DF}">
      <dgm:prSet/>
      <dgm:spPr/>
      <dgm:t>
        <a:bodyPr/>
        <a:lstStyle/>
        <a:p>
          <a:endParaRPr lang="pl-PL"/>
        </a:p>
      </dgm:t>
    </dgm:pt>
    <dgm:pt modelId="{79A2FAD7-1F50-4D64-8565-29BACE6C3078}" type="sibTrans" cxnId="{EA1A7255-5643-4A51-A308-0EEBEE6954DF}">
      <dgm:prSet/>
      <dgm:spPr/>
      <dgm:t>
        <a:bodyPr/>
        <a:lstStyle/>
        <a:p>
          <a:endParaRPr lang="pl-PL"/>
        </a:p>
      </dgm:t>
    </dgm:pt>
    <dgm:pt modelId="{6B295B38-0B18-4E75-866F-6F34C00C5911}">
      <dgm:prSet phldrT="[Tekst]"/>
      <dgm:spPr/>
      <dgm:t>
        <a:bodyPr/>
        <a:lstStyle/>
        <a:p>
          <a:r>
            <a:rPr lang="pl-PL" dirty="0" smtClean="0"/>
            <a:t>Umiejętność  wczesnego rozpoznawania powikłań i wprowadzanie do praktyki zawodowej sprawdzone działania naprawcze   </a:t>
          </a:r>
          <a:endParaRPr lang="pl-PL" dirty="0"/>
        </a:p>
      </dgm:t>
    </dgm:pt>
    <dgm:pt modelId="{EDF48C20-75C0-428A-BC5F-A45944838CA9}" type="parTrans" cxnId="{34DE7581-1608-4918-8B10-6E87C6CA9791}">
      <dgm:prSet/>
      <dgm:spPr/>
      <dgm:t>
        <a:bodyPr/>
        <a:lstStyle/>
        <a:p>
          <a:endParaRPr lang="pl-PL"/>
        </a:p>
      </dgm:t>
    </dgm:pt>
    <dgm:pt modelId="{A843FFA4-D70C-48BE-9E58-ED0DDBFC7585}" type="sibTrans" cxnId="{34DE7581-1608-4918-8B10-6E87C6CA9791}">
      <dgm:prSet/>
      <dgm:spPr/>
      <dgm:t>
        <a:bodyPr/>
        <a:lstStyle/>
        <a:p>
          <a:endParaRPr lang="pl-PL"/>
        </a:p>
      </dgm:t>
    </dgm:pt>
    <dgm:pt modelId="{97266154-93CA-4CE9-AEED-617EB51A0455}">
      <dgm:prSet phldrT="[Tekst]"/>
      <dgm:spPr/>
      <dgm:t>
        <a:bodyPr/>
        <a:lstStyle/>
        <a:p>
          <a:r>
            <a:rPr lang="pl-PL" dirty="0" smtClean="0"/>
            <a:t>Edukacja pacjenta pod kątem </a:t>
          </a:r>
          <a:r>
            <a:rPr lang="pl-PL" dirty="0" err="1" smtClean="0"/>
            <a:t>samoopieki</a:t>
          </a:r>
          <a:r>
            <a:rPr lang="pl-PL" dirty="0" smtClean="0"/>
            <a:t>  </a:t>
          </a:r>
          <a:endParaRPr lang="pl-PL" dirty="0"/>
        </a:p>
      </dgm:t>
    </dgm:pt>
    <dgm:pt modelId="{698F4980-8718-417D-9DA8-032CDAA830D8}" type="parTrans" cxnId="{3C5B7C41-A74B-4EC8-A74C-FDB2B98C3F3B}">
      <dgm:prSet/>
      <dgm:spPr/>
      <dgm:t>
        <a:bodyPr/>
        <a:lstStyle/>
        <a:p>
          <a:endParaRPr lang="pl-PL"/>
        </a:p>
      </dgm:t>
    </dgm:pt>
    <dgm:pt modelId="{F8107A0D-0B8A-43D4-BFD7-8E2A7D22901B}" type="sibTrans" cxnId="{3C5B7C41-A74B-4EC8-A74C-FDB2B98C3F3B}">
      <dgm:prSet/>
      <dgm:spPr/>
      <dgm:t>
        <a:bodyPr/>
        <a:lstStyle/>
        <a:p>
          <a:endParaRPr lang="pl-PL"/>
        </a:p>
      </dgm:t>
    </dgm:pt>
    <dgm:pt modelId="{42E902C2-D25F-4F50-A108-846CDED85CAC}">
      <dgm:prSet phldrT="[Tekst]"/>
      <dgm:spPr/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STOSOWANIE STANDARDÓW I PROCEDUR W CODZIENNEJ PRAKTYCE PIELĘGNIARSKIEJ!!!</a:t>
          </a:r>
          <a:r>
            <a:rPr lang="pl-PL" b="1" i="1" dirty="0" smtClean="0">
              <a:solidFill>
                <a:srgbClr val="FFFF00"/>
              </a:solidFill>
            </a:rPr>
            <a:t> </a:t>
          </a:r>
          <a:endParaRPr lang="pl-PL" b="1" dirty="0">
            <a:solidFill>
              <a:srgbClr val="FFFF00"/>
            </a:solidFill>
          </a:endParaRPr>
        </a:p>
      </dgm:t>
    </dgm:pt>
    <dgm:pt modelId="{5CF2785B-57F0-4E1B-A206-858B2D476045}" type="parTrans" cxnId="{277218D6-B88C-41E9-93B0-F09BC89C84A0}">
      <dgm:prSet/>
      <dgm:spPr/>
      <dgm:t>
        <a:bodyPr/>
        <a:lstStyle/>
        <a:p>
          <a:endParaRPr lang="pl-PL"/>
        </a:p>
      </dgm:t>
    </dgm:pt>
    <dgm:pt modelId="{AEEC357B-15CF-4712-A9D4-E42B998324CE}" type="sibTrans" cxnId="{277218D6-B88C-41E9-93B0-F09BC89C84A0}">
      <dgm:prSet/>
      <dgm:spPr/>
      <dgm:t>
        <a:bodyPr/>
        <a:lstStyle/>
        <a:p>
          <a:endParaRPr lang="pl-PL"/>
        </a:p>
      </dgm:t>
    </dgm:pt>
    <dgm:pt modelId="{66429652-B215-47BF-BE89-94FADC7E0BD6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Monitorowanie stanu dostępu naczyniowego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(dokumentacja pielęgniarska) </a:t>
          </a:r>
          <a:endParaRPr lang="pl-PL" dirty="0">
            <a:solidFill>
              <a:schemeClr val="bg1"/>
            </a:solidFill>
          </a:endParaRPr>
        </a:p>
      </dgm:t>
    </dgm:pt>
    <dgm:pt modelId="{7D3D2ACB-F257-4FED-9CB3-9A45DD9B988B}" type="parTrans" cxnId="{CD2517B5-4279-4D6E-A362-89ADA0B5B6E6}">
      <dgm:prSet/>
      <dgm:spPr/>
      <dgm:t>
        <a:bodyPr/>
        <a:lstStyle/>
        <a:p>
          <a:endParaRPr lang="pl-PL"/>
        </a:p>
      </dgm:t>
    </dgm:pt>
    <dgm:pt modelId="{3E2223CC-A20E-421A-9C66-070298843F3C}" type="sibTrans" cxnId="{CD2517B5-4279-4D6E-A362-89ADA0B5B6E6}">
      <dgm:prSet/>
      <dgm:spPr/>
      <dgm:t>
        <a:bodyPr/>
        <a:lstStyle/>
        <a:p>
          <a:endParaRPr lang="pl-PL"/>
        </a:p>
      </dgm:t>
    </dgm:pt>
    <dgm:pt modelId="{FF7A0324-476E-4C49-9FD7-3A0B316373D3}" type="pres">
      <dgm:prSet presAssocID="{DBB7E435-D361-4D02-82EA-803D3D163B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65144A-63B2-4585-A707-AA527B9AAE23}" type="pres">
      <dgm:prSet presAssocID="{DBB7E435-D361-4D02-82EA-803D3D163B38}" presName="cycle" presStyleCnt="0"/>
      <dgm:spPr/>
    </dgm:pt>
    <dgm:pt modelId="{EC2CBB4D-1D1C-47FC-8B1D-C1A961056857}" type="pres">
      <dgm:prSet presAssocID="{315E3E91-9906-42BD-B803-15AF972F41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50F3E2-933C-47C7-9685-A0D9783D1361}" type="pres">
      <dgm:prSet presAssocID="{79A2FAD7-1F50-4D64-8565-29BACE6C3078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80F3658A-082E-42EE-ACC3-8E9B2A61C705}" type="pres">
      <dgm:prSet presAssocID="{6B295B38-0B18-4E75-866F-6F34C00C591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1AA172-FCE4-4A9F-B284-C11AD37BB2F4}" type="pres">
      <dgm:prSet presAssocID="{97266154-93CA-4CE9-AEED-617EB51A045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20EB69-D58C-4D47-AB85-E29BE5DB0C4E}" type="pres">
      <dgm:prSet presAssocID="{42E902C2-D25F-4F50-A108-846CDED85CA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78C876-87B7-4BF2-95ED-A2000AB4CE40}" type="pres">
      <dgm:prSet presAssocID="{66429652-B215-47BF-BE89-94FADC7E0BD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2517B5-4279-4D6E-A362-89ADA0B5B6E6}" srcId="{DBB7E435-D361-4D02-82EA-803D3D163B38}" destId="{66429652-B215-47BF-BE89-94FADC7E0BD6}" srcOrd="4" destOrd="0" parTransId="{7D3D2ACB-F257-4FED-9CB3-9A45DD9B988B}" sibTransId="{3E2223CC-A20E-421A-9C66-070298843F3C}"/>
    <dgm:cxn modelId="{B8BC2D98-C1A6-4DA6-85CC-1A182224FB2A}" type="presOf" srcId="{42E902C2-D25F-4F50-A108-846CDED85CAC}" destId="{AA20EB69-D58C-4D47-AB85-E29BE5DB0C4E}" srcOrd="0" destOrd="0" presId="urn:microsoft.com/office/officeart/2005/8/layout/cycle3"/>
    <dgm:cxn modelId="{3C5B7C41-A74B-4EC8-A74C-FDB2B98C3F3B}" srcId="{DBB7E435-D361-4D02-82EA-803D3D163B38}" destId="{97266154-93CA-4CE9-AEED-617EB51A0455}" srcOrd="2" destOrd="0" parTransId="{698F4980-8718-417D-9DA8-032CDAA830D8}" sibTransId="{F8107A0D-0B8A-43D4-BFD7-8E2A7D22901B}"/>
    <dgm:cxn modelId="{CD730A79-8169-4980-ADCC-6FDD541A5E2D}" type="presOf" srcId="{DBB7E435-D361-4D02-82EA-803D3D163B38}" destId="{FF7A0324-476E-4C49-9FD7-3A0B316373D3}" srcOrd="0" destOrd="0" presId="urn:microsoft.com/office/officeart/2005/8/layout/cycle3"/>
    <dgm:cxn modelId="{67B7D31D-69CC-4CF2-83F7-F1DA100947ED}" type="presOf" srcId="{6B295B38-0B18-4E75-866F-6F34C00C5911}" destId="{80F3658A-082E-42EE-ACC3-8E9B2A61C705}" srcOrd="0" destOrd="0" presId="urn:microsoft.com/office/officeart/2005/8/layout/cycle3"/>
    <dgm:cxn modelId="{EA1A7255-5643-4A51-A308-0EEBEE6954DF}" srcId="{DBB7E435-D361-4D02-82EA-803D3D163B38}" destId="{315E3E91-9906-42BD-B803-15AF972F4131}" srcOrd="0" destOrd="0" parTransId="{4C0AC5D9-90A0-4AA7-908E-89DDB7160E9B}" sibTransId="{79A2FAD7-1F50-4D64-8565-29BACE6C3078}"/>
    <dgm:cxn modelId="{E9968AEB-3460-425D-9A60-0598D8219DB2}" type="presOf" srcId="{66429652-B215-47BF-BE89-94FADC7E0BD6}" destId="{6978C876-87B7-4BF2-95ED-A2000AB4CE40}" srcOrd="0" destOrd="0" presId="urn:microsoft.com/office/officeart/2005/8/layout/cycle3"/>
    <dgm:cxn modelId="{A10DBDCD-75DF-4052-AF07-2A4EDA102C7E}" type="presOf" srcId="{79A2FAD7-1F50-4D64-8565-29BACE6C3078}" destId="{1C50F3E2-933C-47C7-9685-A0D9783D1361}" srcOrd="0" destOrd="0" presId="urn:microsoft.com/office/officeart/2005/8/layout/cycle3"/>
    <dgm:cxn modelId="{B10E7320-D826-45A2-8D1F-4C2BBE0A084E}" type="presOf" srcId="{97266154-93CA-4CE9-AEED-617EB51A0455}" destId="{B31AA172-FCE4-4A9F-B284-C11AD37BB2F4}" srcOrd="0" destOrd="0" presId="urn:microsoft.com/office/officeart/2005/8/layout/cycle3"/>
    <dgm:cxn modelId="{34DE7581-1608-4918-8B10-6E87C6CA9791}" srcId="{DBB7E435-D361-4D02-82EA-803D3D163B38}" destId="{6B295B38-0B18-4E75-866F-6F34C00C5911}" srcOrd="1" destOrd="0" parTransId="{EDF48C20-75C0-428A-BC5F-A45944838CA9}" sibTransId="{A843FFA4-D70C-48BE-9E58-ED0DDBFC7585}"/>
    <dgm:cxn modelId="{E5C8A646-93CF-44C5-BFF5-F3E81EC7F086}" type="presOf" srcId="{315E3E91-9906-42BD-B803-15AF972F4131}" destId="{EC2CBB4D-1D1C-47FC-8B1D-C1A961056857}" srcOrd="0" destOrd="0" presId="urn:microsoft.com/office/officeart/2005/8/layout/cycle3"/>
    <dgm:cxn modelId="{277218D6-B88C-41E9-93B0-F09BC89C84A0}" srcId="{DBB7E435-D361-4D02-82EA-803D3D163B38}" destId="{42E902C2-D25F-4F50-A108-846CDED85CAC}" srcOrd="3" destOrd="0" parTransId="{5CF2785B-57F0-4E1B-A206-858B2D476045}" sibTransId="{AEEC357B-15CF-4712-A9D4-E42B998324CE}"/>
    <dgm:cxn modelId="{0C506CE4-9078-4A3B-B861-B81D651E9BDD}" type="presParOf" srcId="{FF7A0324-476E-4C49-9FD7-3A0B316373D3}" destId="{4365144A-63B2-4585-A707-AA527B9AAE23}" srcOrd="0" destOrd="0" presId="urn:microsoft.com/office/officeart/2005/8/layout/cycle3"/>
    <dgm:cxn modelId="{03230669-8106-42AA-BDCA-9C145DE1F113}" type="presParOf" srcId="{4365144A-63B2-4585-A707-AA527B9AAE23}" destId="{EC2CBB4D-1D1C-47FC-8B1D-C1A961056857}" srcOrd="0" destOrd="0" presId="urn:microsoft.com/office/officeart/2005/8/layout/cycle3"/>
    <dgm:cxn modelId="{F495782B-FFCA-4E28-BE8D-90F2C319C95E}" type="presParOf" srcId="{4365144A-63B2-4585-A707-AA527B9AAE23}" destId="{1C50F3E2-933C-47C7-9685-A0D9783D1361}" srcOrd="1" destOrd="0" presId="urn:microsoft.com/office/officeart/2005/8/layout/cycle3"/>
    <dgm:cxn modelId="{0BE677A0-EBA0-40BC-9E21-A9D95405D9EF}" type="presParOf" srcId="{4365144A-63B2-4585-A707-AA527B9AAE23}" destId="{80F3658A-082E-42EE-ACC3-8E9B2A61C705}" srcOrd="2" destOrd="0" presId="urn:microsoft.com/office/officeart/2005/8/layout/cycle3"/>
    <dgm:cxn modelId="{61D28E65-8276-43C1-B6F8-EAD9524209BC}" type="presParOf" srcId="{4365144A-63B2-4585-A707-AA527B9AAE23}" destId="{B31AA172-FCE4-4A9F-B284-C11AD37BB2F4}" srcOrd="3" destOrd="0" presId="urn:microsoft.com/office/officeart/2005/8/layout/cycle3"/>
    <dgm:cxn modelId="{3E965959-F82B-4480-92B3-2F1BCAC25CDA}" type="presParOf" srcId="{4365144A-63B2-4585-A707-AA527B9AAE23}" destId="{AA20EB69-D58C-4D47-AB85-E29BE5DB0C4E}" srcOrd="4" destOrd="0" presId="urn:microsoft.com/office/officeart/2005/8/layout/cycle3"/>
    <dgm:cxn modelId="{FA7A5C66-4661-4F3C-A69A-726334F38204}" type="presParOf" srcId="{4365144A-63B2-4585-A707-AA527B9AAE23}" destId="{6978C876-87B7-4BF2-95ED-A2000AB4CE4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EA740-2BD7-40FB-934B-B5975E6234F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ECBE6FB-4F89-44DB-92CC-DC02B6BF4FAE}">
      <dgm:prSet phldrT="[Tekst]" custT="1"/>
      <dgm:spPr/>
      <dgm:t>
        <a:bodyPr/>
        <a:lstStyle/>
        <a:p>
          <a:r>
            <a:rPr lang="pl-PL" sz="2800" dirty="0" smtClean="0"/>
            <a:t>Personel</a:t>
          </a:r>
          <a:endParaRPr lang="pl-PL" sz="2800" dirty="0"/>
        </a:p>
      </dgm:t>
    </dgm:pt>
    <dgm:pt modelId="{63A7F9F3-D62B-41EC-9DD8-A2EDEAAC0939}" type="parTrans" cxnId="{5091906F-D6EB-4667-A16F-4B6EF889E263}">
      <dgm:prSet/>
      <dgm:spPr/>
      <dgm:t>
        <a:bodyPr/>
        <a:lstStyle/>
        <a:p>
          <a:endParaRPr lang="pl-PL"/>
        </a:p>
      </dgm:t>
    </dgm:pt>
    <dgm:pt modelId="{13FD4D54-3F65-4FFF-82ED-2B3923BB7649}" type="sibTrans" cxnId="{5091906F-D6EB-4667-A16F-4B6EF889E263}">
      <dgm:prSet/>
      <dgm:spPr/>
      <dgm:t>
        <a:bodyPr/>
        <a:lstStyle/>
        <a:p>
          <a:endParaRPr lang="pl-PL"/>
        </a:p>
      </dgm:t>
    </dgm:pt>
    <dgm:pt modelId="{2E05DA61-65CE-4F87-8A9D-5ABFB746A4F2}">
      <dgm:prSet phldrT="[Tekst]"/>
      <dgm:spPr/>
      <dgm:t>
        <a:bodyPr/>
        <a:lstStyle/>
        <a:p>
          <a:r>
            <a:rPr lang="pl-PL" dirty="0" smtClean="0"/>
            <a:t>Intensyfikacja opieki medycznej</a:t>
          </a:r>
          <a:endParaRPr lang="pl-PL" dirty="0"/>
        </a:p>
      </dgm:t>
    </dgm:pt>
    <dgm:pt modelId="{C30ADF94-44B7-412E-8A75-776A5B80E116}" type="parTrans" cxnId="{14F6D9F4-D082-4D71-B68B-BD975D4EA232}">
      <dgm:prSet/>
      <dgm:spPr/>
      <dgm:t>
        <a:bodyPr/>
        <a:lstStyle/>
        <a:p>
          <a:endParaRPr lang="pl-PL"/>
        </a:p>
      </dgm:t>
    </dgm:pt>
    <dgm:pt modelId="{71AED0B7-AC64-494E-B894-C9F00EE30547}" type="sibTrans" cxnId="{14F6D9F4-D082-4D71-B68B-BD975D4EA232}">
      <dgm:prSet/>
      <dgm:spPr/>
      <dgm:t>
        <a:bodyPr/>
        <a:lstStyle/>
        <a:p>
          <a:endParaRPr lang="pl-PL"/>
        </a:p>
      </dgm:t>
    </dgm:pt>
    <dgm:pt modelId="{9A66AE3C-4CD5-4C83-8B33-610BD16F0694}">
      <dgm:prSet phldrT="[Tekst]" custT="1"/>
      <dgm:spPr/>
      <dgm:t>
        <a:bodyPr/>
        <a:lstStyle/>
        <a:p>
          <a:r>
            <a:rPr lang="pl-PL" sz="1200" dirty="0" smtClean="0"/>
            <a:t>Brak możliwości wykonania dializy</a:t>
          </a:r>
          <a:endParaRPr lang="pl-PL" sz="1200" dirty="0"/>
        </a:p>
      </dgm:t>
    </dgm:pt>
    <dgm:pt modelId="{3AF75E5E-871E-4D82-8BF1-EFAE2C74F0D2}" type="parTrans" cxnId="{282FB21F-812D-4927-8502-C5146CBE6D24}">
      <dgm:prSet/>
      <dgm:spPr/>
      <dgm:t>
        <a:bodyPr/>
        <a:lstStyle/>
        <a:p>
          <a:endParaRPr lang="pl-PL"/>
        </a:p>
      </dgm:t>
    </dgm:pt>
    <dgm:pt modelId="{E7082CE5-A3FD-4815-8A0B-44F83F66E786}" type="sibTrans" cxnId="{282FB21F-812D-4927-8502-C5146CBE6D24}">
      <dgm:prSet/>
      <dgm:spPr/>
      <dgm:t>
        <a:bodyPr/>
        <a:lstStyle/>
        <a:p>
          <a:endParaRPr lang="pl-PL"/>
        </a:p>
      </dgm:t>
    </dgm:pt>
    <dgm:pt modelId="{37DA6B3D-A4DA-455B-9A9A-27B4F41A2F20}">
      <dgm:prSet phldrT="[Tekst]" custT="1"/>
      <dgm:spPr/>
      <dgm:t>
        <a:bodyPr/>
        <a:lstStyle/>
        <a:p>
          <a:r>
            <a:rPr lang="pl-PL" sz="2800" dirty="0" smtClean="0"/>
            <a:t>Pacjent</a:t>
          </a:r>
          <a:endParaRPr lang="pl-PL" sz="2800" dirty="0"/>
        </a:p>
      </dgm:t>
    </dgm:pt>
    <dgm:pt modelId="{872768E8-7999-4B76-98C7-E30CCEC128CA}" type="parTrans" cxnId="{23B5EED6-17FB-4901-A3EF-D4DE4BE7F44A}">
      <dgm:prSet/>
      <dgm:spPr/>
      <dgm:t>
        <a:bodyPr/>
        <a:lstStyle/>
        <a:p>
          <a:endParaRPr lang="pl-PL"/>
        </a:p>
      </dgm:t>
    </dgm:pt>
    <dgm:pt modelId="{9A154085-A498-434F-A10C-D8E00A093475}" type="sibTrans" cxnId="{23B5EED6-17FB-4901-A3EF-D4DE4BE7F44A}">
      <dgm:prSet/>
      <dgm:spPr/>
      <dgm:t>
        <a:bodyPr/>
        <a:lstStyle/>
        <a:p>
          <a:endParaRPr lang="pl-PL"/>
        </a:p>
      </dgm:t>
    </dgm:pt>
    <dgm:pt modelId="{3D9B2F96-2123-4E8B-AF7F-E90D29D5FB7C}">
      <dgm:prSet phldrT="[Tekst]"/>
      <dgm:spPr/>
      <dgm:t>
        <a:bodyPr/>
        <a:lstStyle/>
        <a:p>
          <a:r>
            <a:rPr lang="pl-PL" dirty="0" err="1" smtClean="0"/>
            <a:t>Sepsa</a:t>
          </a:r>
          <a:r>
            <a:rPr lang="pl-PL" dirty="0" smtClean="0"/>
            <a:t>/infekcje przerzutowe/</a:t>
          </a:r>
        </a:p>
        <a:p>
          <a:r>
            <a:rPr lang="pl-PL" dirty="0" smtClean="0"/>
            <a:t>wysokie ryzyko zgonu</a:t>
          </a:r>
          <a:endParaRPr lang="pl-PL" dirty="0"/>
        </a:p>
      </dgm:t>
    </dgm:pt>
    <dgm:pt modelId="{88999977-A2A2-483B-8C08-D4DCEE85381A}" type="parTrans" cxnId="{AF4AE059-E9D7-4EFE-B2D2-D642E565BB83}">
      <dgm:prSet/>
      <dgm:spPr/>
      <dgm:t>
        <a:bodyPr/>
        <a:lstStyle/>
        <a:p>
          <a:endParaRPr lang="pl-PL"/>
        </a:p>
      </dgm:t>
    </dgm:pt>
    <dgm:pt modelId="{B44426CB-48B1-4DB0-BC5A-56C0805F7F84}" type="sibTrans" cxnId="{AF4AE059-E9D7-4EFE-B2D2-D642E565BB83}">
      <dgm:prSet/>
      <dgm:spPr/>
      <dgm:t>
        <a:bodyPr/>
        <a:lstStyle/>
        <a:p>
          <a:endParaRPr lang="pl-PL"/>
        </a:p>
      </dgm:t>
    </dgm:pt>
    <dgm:pt modelId="{8EDB4980-A537-48FA-9A6F-26C070F8EFA6}">
      <dgm:prSet phldrT="[Tekst]"/>
      <dgm:spPr/>
      <dgm:t>
        <a:bodyPr/>
        <a:lstStyle/>
        <a:p>
          <a:r>
            <a:rPr lang="pl-PL" dirty="0" smtClean="0"/>
            <a:t>Obniżenie jakości życia/</a:t>
          </a:r>
        </a:p>
        <a:p>
          <a:r>
            <a:rPr lang="pl-PL" dirty="0" smtClean="0"/>
            <a:t>hospitalizacja</a:t>
          </a:r>
          <a:endParaRPr lang="pl-PL" dirty="0"/>
        </a:p>
      </dgm:t>
    </dgm:pt>
    <dgm:pt modelId="{7EC94133-B5E9-423A-B6DA-9A1D50128D6F}" type="parTrans" cxnId="{3ED73AE1-0D2B-4361-BE60-2EB22634F23B}">
      <dgm:prSet/>
      <dgm:spPr/>
      <dgm:t>
        <a:bodyPr/>
        <a:lstStyle/>
        <a:p>
          <a:endParaRPr lang="pl-PL"/>
        </a:p>
      </dgm:t>
    </dgm:pt>
    <dgm:pt modelId="{441FDAEC-5121-45C5-AF8D-BF4FC20FA125}" type="sibTrans" cxnId="{3ED73AE1-0D2B-4361-BE60-2EB22634F23B}">
      <dgm:prSet/>
      <dgm:spPr/>
      <dgm:t>
        <a:bodyPr/>
        <a:lstStyle/>
        <a:p>
          <a:endParaRPr lang="pl-PL"/>
        </a:p>
      </dgm:t>
    </dgm:pt>
    <dgm:pt modelId="{4391A66D-2505-40E4-AAFC-7B5ADD17D146}">
      <dgm:prSet phldrT="[Tekst]"/>
      <dgm:spPr/>
      <dgm:t>
        <a:bodyPr/>
        <a:lstStyle/>
        <a:p>
          <a:r>
            <a:rPr lang="pl-PL" dirty="0" smtClean="0"/>
            <a:t>Dysfunkcja/utrata CVC </a:t>
          </a:r>
          <a:endParaRPr lang="pl-PL" dirty="0"/>
        </a:p>
      </dgm:t>
    </dgm:pt>
    <dgm:pt modelId="{2030EACF-6669-4598-B159-AD3035AAFB67}" type="parTrans" cxnId="{0F569326-CB26-46B4-A40E-6B800C07877A}">
      <dgm:prSet/>
      <dgm:spPr/>
      <dgm:t>
        <a:bodyPr/>
        <a:lstStyle/>
        <a:p>
          <a:endParaRPr lang="pl-PL"/>
        </a:p>
      </dgm:t>
    </dgm:pt>
    <dgm:pt modelId="{691510D6-8017-41C5-ACAA-8ABDFE1CFB8B}" type="sibTrans" cxnId="{0F569326-CB26-46B4-A40E-6B800C07877A}">
      <dgm:prSet/>
      <dgm:spPr/>
      <dgm:t>
        <a:bodyPr/>
        <a:lstStyle/>
        <a:p>
          <a:endParaRPr lang="pl-PL"/>
        </a:p>
      </dgm:t>
    </dgm:pt>
    <dgm:pt modelId="{E224E64F-66E3-422E-86E8-B913D302C5DF}" type="pres">
      <dgm:prSet presAssocID="{4E1EA740-2BD7-40FB-934B-B5975E6234F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A58700-6267-423C-9AC8-1EEB065E5E82}" type="pres">
      <dgm:prSet presAssocID="{4E1EA740-2BD7-40FB-934B-B5975E6234FE}" presName="dummyMaxCanvas" presStyleCnt="0"/>
      <dgm:spPr/>
    </dgm:pt>
    <dgm:pt modelId="{73DD06AA-6101-47CA-9D11-D1E3526F4F3B}" type="pres">
      <dgm:prSet presAssocID="{4E1EA740-2BD7-40FB-934B-B5975E6234FE}" presName="parentComposite" presStyleCnt="0"/>
      <dgm:spPr/>
    </dgm:pt>
    <dgm:pt modelId="{17EF7130-6AAE-4B37-AB42-3D6C0CE380D2}" type="pres">
      <dgm:prSet presAssocID="{4E1EA740-2BD7-40FB-934B-B5975E6234FE}" presName="parent1" presStyleLbl="alignAccFollowNode1" presStyleIdx="0" presStyleCnt="4" custScaleY="51899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E2FE9BEC-0606-4AFA-AED1-F78C5A70784C}" type="pres">
      <dgm:prSet presAssocID="{4E1EA740-2BD7-40FB-934B-B5975E6234FE}" presName="parent2" presStyleLbl="alignAccFollowNode1" presStyleIdx="1" presStyleCnt="4" custScaleY="51899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9A3FF55F-F1AF-4319-884D-44D8DA82F6E5}" type="pres">
      <dgm:prSet presAssocID="{4E1EA740-2BD7-40FB-934B-B5975E6234FE}" presName="childrenComposite" presStyleCnt="0"/>
      <dgm:spPr/>
    </dgm:pt>
    <dgm:pt modelId="{F694BD5F-E1DE-4BFD-AE5E-E0878E470947}" type="pres">
      <dgm:prSet presAssocID="{4E1EA740-2BD7-40FB-934B-B5975E6234FE}" presName="dummyMaxCanvas_ChildArea" presStyleCnt="0"/>
      <dgm:spPr/>
    </dgm:pt>
    <dgm:pt modelId="{68ED5434-99C3-4875-8777-258390BE8316}" type="pres">
      <dgm:prSet presAssocID="{4E1EA740-2BD7-40FB-934B-B5975E6234FE}" presName="fulcrum" presStyleLbl="alignAccFollowNode1" presStyleIdx="2" presStyleCnt="4"/>
      <dgm:spPr/>
    </dgm:pt>
    <dgm:pt modelId="{C9D93FA3-22E4-418F-9012-B0457F90E8BE}" type="pres">
      <dgm:prSet presAssocID="{4E1EA740-2BD7-40FB-934B-B5975E6234FE}" presName="balance_23" presStyleLbl="alignAccFollowNode1" presStyleIdx="3" presStyleCnt="4">
        <dgm:presLayoutVars>
          <dgm:bulletEnabled val="1"/>
        </dgm:presLayoutVars>
      </dgm:prSet>
      <dgm:spPr/>
    </dgm:pt>
    <dgm:pt modelId="{1A967B1B-3419-498E-9A2C-6F3AD8597C92}" type="pres">
      <dgm:prSet presAssocID="{4E1EA740-2BD7-40FB-934B-B5975E6234FE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E9FB7C-D423-40C0-A344-C168F6DCE722}" type="pres">
      <dgm:prSet presAssocID="{4E1EA740-2BD7-40FB-934B-B5975E6234FE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2C305E-C33F-4DC0-991A-1B8A71059152}" type="pres">
      <dgm:prSet presAssocID="{4E1EA740-2BD7-40FB-934B-B5975E6234FE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1A7AAF-4E7B-4DAD-9C6F-C2717A6C0ADE}" type="pres">
      <dgm:prSet presAssocID="{4E1EA740-2BD7-40FB-934B-B5975E6234FE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9471AB-ECD8-4DE8-BF62-6233F832F07D}" type="pres">
      <dgm:prSet presAssocID="{4E1EA740-2BD7-40FB-934B-B5975E6234FE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E993D-9D69-4D6A-88BD-D873D618FD75}" type="presOf" srcId="{4E1EA740-2BD7-40FB-934B-B5975E6234FE}" destId="{E224E64F-66E3-422E-86E8-B913D302C5DF}" srcOrd="0" destOrd="0" presId="urn:microsoft.com/office/officeart/2005/8/layout/balance1"/>
    <dgm:cxn modelId="{3ED73AE1-0D2B-4361-BE60-2EB22634F23B}" srcId="{37DA6B3D-A4DA-455B-9A9A-27B4F41A2F20}" destId="{8EDB4980-A537-48FA-9A6F-26C070F8EFA6}" srcOrd="1" destOrd="0" parTransId="{7EC94133-B5E9-423A-B6DA-9A1D50128D6F}" sibTransId="{441FDAEC-5121-45C5-AF8D-BF4FC20FA125}"/>
    <dgm:cxn modelId="{0F569326-CB26-46B4-A40E-6B800C07877A}" srcId="{37DA6B3D-A4DA-455B-9A9A-27B4F41A2F20}" destId="{4391A66D-2505-40E4-AAFC-7B5ADD17D146}" srcOrd="2" destOrd="0" parTransId="{2030EACF-6669-4598-B159-AD3035AAFB67}" sibTransId="{691510D6-8017-41C5-ACAA-8ABDFE1CFB8B}"/>
    <dgm:cxn modelId="{23B5EED6-17FB-4901-A3EF-D4DE4BE7F44A}" srcId="{4E1EA740-2BD7-40FB-934B-B5975E6234FE}" destId="{37DA6B3D-A4DA-455B-9A9A-27B4F41A2F20}" srcOrd="1" destOrd="0" parTransId="{872768E8-7999-4B76-98C7-E30CCEC128CA}" sibTransId="{9A154085-A498-434F-A10C-D8E00A093475}"/>
    <dgm:cxn modelId="{2E59FCA1-0DA3-42B7-AAC6-C2846D1180F6}" type="presOf" srcId="{4391A66D-2505-40E4-AAFC-7B5ADD17D146}" destId="{082C305E-C33F-4DC0-991A-1B8A71059152}" srcOrd="0" destOrd="0" presId="urn:microsoft.com/office/officeart/2005/8/layout/balance1"/>
    <dgm:cxn modelId="{282FB21F-812D-4927-8502-C5146CBE6D24}" srcId="{DECBE6FB-4F89-44DB-92CC-DC02B6BF4FAE}" destId="{9A66AE3C-4CD5-4C83-8B33-610BD16F0694}" srcOrd="1" destOrd="0" parTransId="{3AF75E5E-871E-4D82-8BF1-EFAE2C74F0D2}" sibTransId="{E7082CE5-A3FD-4815-8A0B-44F83F66E786}"/>
    <dgm:cxn modelId="{FE222C95-E12D-4B54-B073-9E1C9E863E1E}" type="presOf" srcId="{9A66AE3C-4CD5-4C83-8B33-610BD16F0694}" destId="{F49471AB-ECD8-4DE8-BF62-6233F832F07D}" srcOrd="0" destOrd="0" presId="urn:microsoft.com/office/officeart/2005/8/layout/balance1"/>
    <dgm:cxn modelId="{AF4AE059-E9D7-4EFE-B2D2-D642E565BB83}" srcId="{37DA6B3D-A4DA-455B-9A9A-27B4F41A2F20}" destId="{3D9B2F96-2123-4E8B-AF7F-E90D29D5FB7C}" srcOrd="0" destOrd="0" parTransId="{88999977-A2A2-483B-8C08-D4DCEE85381A}" sibTransId="{B44426CB-48B1-4DB0-BC5A-56C0805F7F84}"/>
    <dgm:cxn modelId="{14F6D9F4-D082-4D71-B68B-BD975D4EA232}" srcId="{DECBE6FB-4F89-44DB-92CC-DC02B6BF4FAE}" destId="{2E05DA61-65CE-4F87-8A9D-5ABFB746A4F2}" srcOrd="0" destOrd="0" parTransId="{C30ADF94-44B7-412E-8A75-776A5B80E116}" sibTransId="{71AED0B7-AC64-494E-B894-C9F00EE30547}"/>
    <dgm:cxn modelId="{5091906F-D6EB-4667-A16F-4B6EF889E263}" srcId="{4E1EA740-2BD7-40FB-934B-B5975E6234FE}" destId="{DECBE6FB-4F89-44DB-92CC-DC02B6BF4FAE}" srcOrd="0" destOrd="0" parTransId="{63A7F9F3-D62B-41EC-9DD8-A2EDEAAC0939}" sibTransId="{13FD4D54-3F65-4FFF-82ED-2B3923BB7649}"/>
    <dgm:cxn modelId="{8B8D16DD-9169-445D-8894-B3853117FCE2}" type="presOf" srcId="{37DA6B3D-A4DA-455B-9A9A-27B4F41A2F20}" destId="{E2FE9BEC-0606-4AFA-AED1-F78C5A70784C}" srcOrd="0" destOrd="0" presId="urn:microsoft.com/office/officeart/2005/8/layout/balance1"/>
    <dgm:cxn modelId="{B6AE3DBE-14C7-484E-AEBA-65550797B170}" type="presOf" srcId="{2E05DA61-65CE-4F87-8A9D-5ABFB746A4F2}" destId="{861A7AAF-4E7B-4DAD-9C6F-C2717A6C0ADE}" srcOrd="0" destOrd="0" presId="urn:microsoft.com/office/officeart/2005/8/layout/balance1"/>
    <dgm:cxn modelId="{50A44406-7A8D-468B-A3B4-B9227300C1C3}" type="presOf" srcId="{8EDB4980-A537-48FA-9A6F-26C070F8EFA6}" destId="{78E9FB7C-D423-40C0-A344-C168F6DCE722}" srcOrd="0" destOrd="0" presId="urn:microsoft.com/office/officeart/2005/8/layout/balance1"/>
    <dgm:cxn modelId="{14E72852-9B4C-4EA3-9DBF-90C45368B2F7}" type="presOf" srcId="{DECBE6FB-4F89-44DB-92CC-DC02B6BF4FAE}" destId="{17EF7130-6AAE-4B37-AB42-3D6C0CE380D2}" srcOrd="0" destOrd="0" presId="urn:microsoft.com/office/officeart/2005/8/layout/balance1"/>
    <dgm:cxn modelId="{582BEDF4-B6B9-400A-AE8A-7BB1B683C608}" type="presOf" srcId="{3D9B2F96-2123-4E8B-AF7F-E90D29D5FB7C}" destId="{1A967B1B-3419-498E-9A2C-6F3AD8597C92}" srcOrd="0" destOrd="0" presId="urn:microsoft.com/office/officeart/2005/8/layout/balance1"/>
    <dgm:cxn modelId="{BEA43D08-BE87-4533-8226-7C4E64E1F91F}" type="presParOf" srcId="{E224E64F-66E3-422E-86E8-B913D302C5DF}" destId="{C4A58700-6267-423C-9AC8-1EEB065E5E82}" srcOrd="0" destOrd="0" presId="urn:microsoft.com/office/officeart/2005/8/layout/balance1"/>
    <dgm:cxn modelId="{82C646DF-0EBC-425D-AC99-EA238E6CAC65}" type="presParOf" srcId="{E224E64F-66E3-422E-86E8-B913D302C5DF}" destId="{73DD06AA-6101-47CA-9D11-D1E3526F4F3B}" srcOrd="1" destOrd="0" presId="urn:microsoft.com/office/officeart/2005/8/layout/balance1"/>
    <dgm:cxn modelId="{2FC34E57-815C-4A58-8F63-4F8A8FC384C5}" type="presParOf" srcId="{73DD06AA-6101-47CA-9D11-D1E3526F4F3B}" destId="{17EF7130-6AAE-4B37-AB42-3D6C0CE380D2}" srcOrd="0" destOrd="0" presId="urn:microsoft.com/office/officeart/2005/8/layout/balance1"/>
    <dgm:cxn modelId="{7745D2FE-D8A0-44A7-BB8B-2C00A6C95147}" type="presParOf" srcId="{73DD06AA-6101-47CA-9D11-D1E3526F4F3B}" destId="{E2FE9BEC-0606-4AFA-AED1-F78C5A70784C}" srcOrd="1" destOrd="0" presId="urn:microsoft.com/office/officeart/2005/8/layout/balance1"/>
    <dgm:cxn modelId="{36D35D52-E7D4-4F37-9ED0-D46942524FBE}" type="presParOf" srcId="{E224E64F-66E3-422E-86E8-B913D302C5DF}" destId="{9A3FF55F-F1AF-4319-884D-44D8DA82F6E5}" srcOrd="2" destOrd="0" presId="urn:microsoft.com/office/officeart/2005/8/layout/balance1"/>
    <dgm:cxn modelId="{896ED817-12A2-42DE-ADDF-16A0E5105A3E}" type="presParOf" srcId="{9A3FF55F-F1AF-4319-884D-44D8DA82F6E5}" destId="{F694BD5F-E1DE-4BFD-AE5E-E0878E470947}" srcOrd="0" destOrd="0" presId="urn:microsoft.com/office/officeart/2005/8/layout/balance1"/>
    <dgm:cxn modelId="{8A2806F7-09FB-4A59-9A62-4F423AF43C36}" type="presParOf" srcId="{9A3FF55F-F1AF-4319-884D-44D8DA82F6E5}" destId="{68ED5434-99C3-4875-8777-258390BE8316}" srcOrd="1" destOrd="0" presId="urn:microsoft.com/office/officeart/2005/8/layout/balance1"/>
    <dgm:cxn modelId="{4A3F6BF0-AF57-4599-BE30-29A55128CE57}" type="presParOf" srcId="{9A3FF55F-F1AF-4319-884D-44D8DA82F6E5}" destId="{C9D93FA3-22E4-418F-9012-B0457F90E8BE}" srcOrd="2" destOrd="0" presId="urn:microsoft.com/office/officeart/2005/8/layout/balance1"/>
    <dgm:cxn modelId="{80811655-DFF1-4C88-9A94-1F749B82D07A}" type="presParOf" srcId="{9A3FF55F-F1AF-4319-884D-44D8DA82F6E5}" destId="{1A967B1B-3419-498E-9A2C-6F3AD8597C92}" srcOrd="3" destOrd="0" presId="urn:microsoft.com/office/officeart/2005/8/layout/balance1"/>
    <dgm:cxn modelId="{5BAA4971-19E3-4832-A313-CD7C5A5474E5}" type="presParOf" srcId="{9A3FF55F-F1AF-4319-884D-44D8DA82F6E5}" destId="{78E9FB7C-D423-40C0-A344-C168F6DCE722}" srcOrd="4" destOrd="0" presId="urn:microsoft.com/office/officeart/2005/8/layout/balance1"/>
    <dgm:cxn modelId="{41C558D0-6E02-489E-A7AC-15F69D295AAA}" type="presParOf" srcId="{9A3FF55F-F1AF-4319-884D-44D8DA82F6E5}" destId="{082C305E-C33F-4DC0-991A-1B8A71059152}" srcOrd="5" destOrd="0" presId="urn:microsoft.com/office/officeart/2005/8/layout/balance1"/>
    <dgm:cxn modelId="{F2F72760-F096-438E-BB07-5900BFD7AA6F}" type="presParOf" srcId="{9A3FF55F-F1AF-4319-884D-44D8DA82F6E5}" destId="{861A7AAF-4E7B-4DAD-9C6F-C2717A6C0ADE}" srcOrd="6" destOrd="0" presId="urn:microsoft.com/office/officeart/2005/8/layout/balance1"/>
    <dgm:cxn modelId="{8C617755-A57A-4BDC-8DC5-ACBCC85CBC88}" type="presParOf" srcId="{9A3FF55F-F1AF-4319-884D-44D8DA82F6E5}" destId="{F49471AB-ECD8-4DE8-BF62-6233F832F07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15D6A-3E6C-4838-A3EA-BD951B3DE80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6A5F05-F2EE-4AE5-B10D-CC09A1D7C850}">
      <dgm:prSet phldrT="[Tekst]"/>
      <dgm:spPr/>
      <dgm:t>
        <a:bodyPr/>
        <a:lstStyle/>
        <a:p>
          <a:r>
            <a:rPr lang="pl-PL" dirty="0" smtClean="0"/>
            <a:t>1</a:t>
          </a:r>
          <a:endParaRPr lang="pl-PL" dirty="0"/>
        </a:p>
      </dgm:t>
    </dgm:pt>
    <dgm:pt modelId="{11DB716A-36B7-499F-AE9F-A05F3C40F609}" type="parTrans" cxnId="{1AA0B314-D0B3-4883-A79B-44F0E03D040B}">
      <dgm:prSet/>
      <dgm:spPr/>
      <dgm:t>
        <a:bodyPr/>
        <a:lstStyle/>
        <a:p>
          <a:endParaRPr lang="pl-PL"/>
        </a:p>
      </dgm:t>
    </dgm:pt>
    <dgm:pt modelId="{7D842468-DC1C-481C-B252-5C561889CCAA}" type="sibTrans" cxnId="{1AA0B314-D0B3-4883-A79B-44F0E03D040B}">
      <dgm:prSet/>
      <dgm:spPr/>
      <dgm:t>
        <a:bodyPr/>
        <a:lstStyle/>
        <a:p>
          <a:endParaRPr lang="pl-PL"/>
        </a:p>
      </dgm:t>
    </dgm:pt>
    <dgm:pt modelId="{FE989F38-2D36-4387-9A1F-4BA2782B506F}">
      <dgm:prSet phldrT="[Tekst]"/>
      <dgm:spPr/>
      <dgm:t>
        <a:bodyPr/>
        <a:lstStyle/>
        <a:p>
          <a:r>
            <a:rPr lang="pl-PL" dirty="0" smtClean="0"/>
            <a:t>Starzejące się społeczeństwo</a:t>
          </a:r>
          <a:endParaRPr lang="pl-PL" dirty="0"/>
        </a:p>
      </dgm:t>
    </dgm:pt>
    <dgm:pt modelId="{0DE42CC9-9246-4A92-94C9-9224FF8A90C3}" type="parTrans" cxnId="{1A052468-538A-4E4D-A52E-95C27091F2EA}">
      <dgm:prSet/>
      <dgm:spPr/>
      <dgm:t>
        <a:bodyPr/>
        <a:lstStyle/>
        <a:p>
          <a:endParaRPr lang="pl-PL"/>
        </a:p>
      </dgm:t>
    </dgm:pt>
    <dgm:pt modelId="{A0843846-68A6-41C2-A8F9-EB31ABB34F71}" type="sibTrans" cxnId="{1A052468-538A-4E4D-A52E-95C27091F2EA}">
      <dgm:prSet/>
      <dgm:spPr/>
      <dgm:t>
        <a:bodyPr/>
        <a:lstStyle/>
        <a:p>
          <a:endParaRPr lang="pl-PL"/>
        </a:p>
      </dgm:t>
    </dgm:pt>
    <dgm:pt modelId="{9E0108A0-975C-4106-90A3-799AA9857CD8}">
      <dgm:prSet phldrT="[Tekst]"/>
      <dgm:spPr/>
      <dgm:t>
        <a:bodyPr/>
        <a:lstStyle/>
        <a:p>
          <a:r>
            <a:rPr lang="pl-PL" dirty="0" smtClean="0"/>
            <a:t>Wzrost zapadalności na </a:t>
          </a:r>
          <a:r>
            <a:rPr lang="pl-PL" dirty="0" err="1" smtClean="0"/>
            <a:t>PChN</a:t>
          </a:r>
          <a:endParaRPr lang="pl-PL" dirty="0"/>
        </a:p>
      </dgm:t>
    </dgm:pt>
    <dgm:pt modelId="{DB632489-391A-4B9F-BECB-B76FEF680E22}" type="parTrans" cxnId="{5D78A1E8-3247-47BA-A6AA-C07A32BD7A1B}">
      <dgm:prSet/>
      <dgm:spPr/>
      <dgm:t>
        <a:bodyPr/>
        <a:lstStyle/>
        <a:p>
          <a:endParaRPr lang="pl-PL"/>
        </a:p>
      </dgm:t>
    </dgm:pt>
    <dgm:pt modelId="{001436D0-E662-40F6-8288-04ED3CF15F2F}" type="sibTrans" cxnId="{5D78A1E8-3247-47BA-A6AA-C07A32BD7A1B}">
      <dgm:prSet/>
      <dgm:spPr/>
      <dgm:t>
        <a:bodyPr/>
        <a:lstStyle/>
        <a:p>
          <a:endParaRPr lang="pl-PL"/>
        </a:p>
      </dgm:t>
    </dgm:pt>
    <dgm:pt modelId="{F520307C-4C76-4DFB-9F3D-A0FE503AA126}">
      <dgm:prSet phldrT="[Tekst]"/>
      <dgm:spPr/>
      <dgm:t>
        <a:bodyPr/>
        <a:lstStyle/>
        <a:p>
          <a:r>
            <a:rPr lang="pl-PL" dirty="0" smtClean="0"/>
            <a:t>2</a:t>
          </a:r>
          <a:endParaRPr lang="pl-PL" dirty="0"/>
        </a:p>
      </dgm:t>
    </dgm:pt>
    <dgm:pt modelId="{F788EFB0-F56D-4169-87F6-4D6ADF406F8E}" type="parTrans" cxnId="{A43E8D34-64D0-4F85-9B84-1BBB7F960DF9}">
      <dgm:prSet/>
      <dgm:spPr/>
      <dgm:t>
        <a:bodyPr/>
        <a:lstStyle/>
        <a:p>
          <a:endParaRPr lang="pl-PL"/>
        </a:p>
      </dgm:t>
    </dgm:pt>
    <dgm:pt modelId="{AC8BA59F-AD03-408D-86F5-37ECF7D464C5}" type="sibTrans" cxnId="{A43E8D34-64D0-4F85-9B84-1BBB7F960DF9}">
      <dgm:prSet/>
      <dgm:spPr/>
      <dgm:t>
        <a:bodyPr/>
        <a:lstStyle/>
        <a:p>
          <a:endParaRPr lang="pl-PL"/>
        </a:p>
      </dgm:t>
    </dgm:pt>
    <dgm:pt modelId="{1CA10B0E-284A-4672-8130-44CF1214FBBE}">
      <dgm:prSet phldrT="[Tekst]"/>
      <dgm:spPr/>
      <dgm:t>
        <a:bodyPr/>
        <a:lstStyle/>
        <a:p>
          <a:r>
            <a:rPr lang="pl-PL" dirty="0" smtClean="0"/>
            <a:t>Bogata </a:t>
          </a:r>
          <a:r>
            <a:rPr lang="pl-PL" dirty="0" err="1" smtClean="0"/>
            <a:t>współchorobowość</a:t>
          </a:r>
          <a:endParaRPr lang="pl-PL" dirty="0"/>
        </a:p>
      </dgm:t>
    </dgm:pt>
    <dgm:pt modelId="{A75EA065-FC62-4131-85F5-FAA641EF2340}" type="parTrans" cxnId="{61196A8D-B059-4556-8878-7B9067E8FC48}">
      <dgm:prSet/>
      <dgm:spPr/>
      <dgm:t>
        <a:bodyPr/>
        <a:lstStyle/>
        <a:p>
          <a:endParaRPr lang="pl-PL"/>
        </a:p>
      </dgm:t>
    </dgm:pt>
    <dgm:pt modelId="{8B381F8C-BB50-4729-A7CE-3A9D5C740465}" type="sibTrans" cxnId="{61196A8D-B059-4556-8878-7B9067E8FC48}">
      <dgm:prSet/>
      <dgm:spPr/>
      <dgm:t>
        <a:bodyPr/>
        <a:lstStyle/>
        <a:p>
          <a:endParaRPr lang="pl-PL"/>
        </a:p>
      </dgm:t>
    </dgm:pt>
    <dgm:pt modelId="{A87DF12D-B78D-44BB-AEAE-1A052C817F0C}">
      <dgm:prSet phldrT="[Tekst]"/>
      <dgm:spPr/>
      <dgm:t>
        <a:bodyPr/>
        <a:lstStyle/>
        <a:p>
          <a:r>
            <a:rPr lang="pl-PL" dirty="0" smtClean="0"/>
            <a:t>Kruchość naczyń (żył) spowodowana wieloletnim nadciśnieniem tętniczym oraz miażdżycą </a:t>
          </a:r>
          <a:endParaRPr lang="pl-PL" dirty="0"/>
        </a:p>
      </dgm:t>
    </dgm:pt>
    <dgm:pt modelId="{0A5B32CF-7BD1-4790-B414-9732034EC112}" type="parTrans" cxnId="{7772E661-8112-4F7C-9C85-DE5A593038C1}">
      <dgm:prSet/>
      <dgm:spPr/>
      <dgm:t>
        <a:bodyPr/>
        <a:lstStyle/>
        <a:p>
          <a:endParaRPr lang="pl-PL"/>
        </a:p>
      </dgm:t>
    </dgm:pt>
    <dgm:pt modelId="{CA5A8498-EF06-4B16-84A9-1EECC24A2F8C}" type="sibTrans" cxnId="{7772E661-8112-4F7C-9C85-DE5A593038C1}">
      <dgm:prSet/>
      <dgm:spPr/>
      <dgm:t>
        <a:bodyPr/>
        <a:lstStyle/>
        <a:p>
          <a:endParaRPr lang="pl-PL"/>
        </a:p>
      </dgm:t>
    </dgm:pt>
    <dgm:pt modelId="{08B2F317-FC91-491E-95AE-D4EFD7115EA2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AD18F41B-1303-4C05-9619-1877F81123D0}" type="parTrans" cxnId="{FEF1A79B-2EFF-449A-AA52-6D1B7F004F3C}">
      <dgm:prSet/>
      <dgm:spPr/>
      <dgm:t>
        <a:bodyPr/>
        <a:lstStyle/>
        <a:p>
          <a:endParaRPr lang="pl-PL"/>
        </a:p>
      </dgm:t>
    </dgm:pt>
    <dgm:pt modelId="{83AD318E-9BDA-44DA-9223-AEBBE3BD62AB}" type="sibTrans" cxnId="{FEF1A79B-2EFF-449A-AA52-6D1B7F004F3C}">
      <dgm:prSet/>
      <dgm:spPr/>
      <dgm:t>
        <a:bodyPr/>
        <a:lstStyle/>
        <a:p>
          <a:endParaRPr lang="pl-PL"/>
        </a:p>
      </dgm:t>
    </dgm:pt>
    <dgm:pt modelId="{3AEDC46D-F0F3-4A74-B30F-F0188D899857}">
      <dgm:prSet phldrT="[Tekst]"/>
      <dgm:spPr/>
      <dgm:t>
        <a:bodyPr/>
        <a:lstStyle/>
        <a:p>
          <a:r>
            <a:rPr lang="pl-PL" dirty="0" smtClean="0"/>
            <a:t>Trudności z </a:t>
          </a:r>
          <a:r>
            <a:rPr lang="pl-PL" u="sng" dirty="0" smtClean="0">
              <a:solidFill>
                <a:srgbClr val="C00000"/>
              </a:solidFill>
            </a:rPr>
            <a:t>wytworzeniem </a:t>
          </a:r>
          <a:r>
            <a:rPr lang="pl-PL" dirty="0" smtClean="0"/>
            <a:t>optymalnego dostępu naczyniowego (przetoka tętniczo-żylna/cewnik dializacyjny)</a:t>
          </a:r>
          <a:endParaRPr lang="pl-PL" dirty="0"/>
        </a:p>
      </dgm:t>
    </dgm:pt>
    <dgm:pt modelId="{5A6F41ED-2FC7-4106-8010-B19A000B4FB4}" type="parTrans" cxnId="{73BFDE39-2823-4010-8197-5146DF665FC6}">
      <dgm:prSet/>
      <dgm:spPr/>
      <dgm:t>
        <a:bodyPr/>
        <a:lstStyle/>
        <a:p>
          <a:endParaRPr lang="pl-PL"/>
        </a:p>
      </dgm:t>
    </dgm:pt>
    <dgm:pt modelId="{B82784C0-50B6-4BDC-83A5-7086710ECEA3}" type="sibTrans" cxnId="{73BFDE39-2823-4010-8197-5146DF665FC6}">
      <dgm:prSet/>
      <dgm:spPr/>
      <dgm:t>
        <a:bodyPr/>
        <a:lstStyle/>
        <a:p>
          <a:endParaRPr lang="pl-PL"/>
        </a:p>
      </dgm:t>
    </dgm:pt>
    <dgm:pt modelId="{24BA20B9-655B-469B-B30F-CFE6028234F7}">
      <dgm:prSet phldrT="[Tekst]"/>
      <dgm:spPr/>
      <dgm:t>
        <a:bodyPr/>
        <a:lstStyle/>
        <a:p>
          <a:r>
            <a:rPr lang="pl-PL" dirty="0" smtClean="0"/>
            <a:t>Trudności</a:t>
          </a:r>
          <a:r>
            <a:rPr lang="pl-PL" u="none" dirty="0" smtClean="0">
              <a:solidFill>
                <a:schemeClr val="tx1"/>
              </a:solidFill>
            </a:rPr>
            <a:t> z </a:t>
          </a:r>
          <a:r>
            <a:rPr lang="pl-PL" u="sng" dirty="0" smtClean="0">
              <a:solidFill>
                <a:srgbClr val="C00000"/>
              </a:solidFill>
            </a:rPr>
            <a:t>utrzymaniem </a:t>
          </a:r>
          <a:r>
            <a:rPr lang="pl-PL" dirty="0" smtClean="0"/>
            <a:t>optymalnego dostępu naczyniowego (przetoka tętniczo-żylna/cewnik dializacyjny)</a:t>
          </a:r>
          <a:endParaRPr lang="pl-PL" dirty="0"/>
        </a:p>
      </dgm:t>
    </dgm:pt>
    <dgm:pt modelId="{D8D356A9-BE01-48B2-BB8D-C4B609033D68}" type="parTrans" cxnId="{78AFD1A3-E238-4826-90D3-9571290926BB}">
      <dgm:prSet/>
      <dgm:spPr/>
      <dgm:t>
        <a:bodyPr/>
        <a:lstStyle/>
        <a:p>
          <a:endParaRPr lang="pl-PL"/>
        </a:p>
      </dgm:t>
    </dgm:pt>
    <dgm:pt modelId="{9E6321A8-1917-4E5F-A311-77CF45CD8A71}" type="sibTrans" cxnId="{78AFD1A3-E238-4826-90D3-9571290926BB}">
      <dgm:prSet/>
      <dgm:spPr/>
      <dgm:t>
        <a:bodyPr/>
        <a:lstStyle/>
        <a:p>
          <a:endParaRPr lang="pl-PL"/>
        </a:p>
      </dgm:t>
    </dgm:pt>
    <dgm:pt modelId="{834869E3-58F7-4B03-ABE3-8E86B7655B2E}">
      <dgm:prSet phldrT="[Tekst]"/>
      <dgm:spPr/>
      <dgm:t>
        <a:bodyPr/>
        <a:lstStyle/>
        <a:p>
          <a:r>
            <a:rPr lang="pl-PL" dirty="0" smtClean="0"/>
            <a:t>Wzrost liczby pacjentów </a:t>
          </a:r>
          <a:r>
            <a:rPr lang="pl-PL" dirty="0" err="1" smtClean="0"/>
            <a:t>hemodializowanych</a:t>
          </a:r>
          <a:r>
            <a:rPr lang="pl-PL" dirty="0" smtClean="0"/>
            <a:t> zwłaszcza w starszym wieku</a:t>
          </a:r>
          <a:endParaRPr lang="pl-PL" dirty="0"/>
        </a:p>
      </dgm:t>
    </dgm:pt>
    <dgm:pt modelId="{B5873B27-CE58-478A-A089-3DC89AAABD28}" type="parTrans" cxnId="{EF407D33-95AC-44B3-BB8A-38982E7157CB}">
      <dgm:prSet/>
      <dgm:spPr/>
      <dgm:t>
        <a:bodyPr/>
        <a:lstStyle/>
        <a:p>
          <a:endParaRPr lang="pl-PL"/>
        </a:p>
      </dgm:t>
    </dgm:pt>
    <dgm:pt modelId="{4916AE64-A866-4883-A1D9-CA1931DFD81D}" type="sibTrans" cxnId="{EF407D33-95AC-44B3-BB8A-38982E7157CB}">
      <dgm:prSet/>
      <dgm:spPr/>
      <dgm:t>
        <a:bodyPr/>
        <a:lstStyle/>
        <a:p>
          <a:endParaRPr lang="pl-PL"/>
        </a:p>
      </dgm:t>
    </dgm:pt>
    <dgm:pt modelId="{2B122903-627D-4ABA-9F03-1486909322E5}" type="pres">
      <dgm:prSet presAssocID="{10115D6A-3E6C-4838-A3EA-BD951B3DE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AD13D7-21E8-4069-BF7C-321C29721D57}" type="pres">
      <dgm:prSet presAssocID="{10115D6A-3E6C-4838-A3EA-BD951B3DE807}" presName="tSp" presStyleCnt="0"/>
      <dgm:spPr/>
    </dgm:pt>
    <dgm:pt modelId="{2F48FC52-0C24-4882-82E0-48B1D693BE59}" type="pres">
      <dgm:prSet presAssocID="{10115D6A-3E6C-4838-A3EA-BD951B3DE807}" presName="bSp" presStyleCnt="0"/>
      <dgm:spPr/>
    </dgm:pt>
    <dgm:pt modelId="{CEE6FF49-B979-4270-A4CF-A214F4444483}" type="pres">
      <dgm:prSet presAssocID="{10115D6A-3E6C-4838-A3EA-BD951B3DE807}" presName="process" presStyleCnt="0"/>
      <dgm:spPr/>
    </dgm:pt>
    <dgm:pt modelId="{2DCB4799-A03C-4A76-9236-D2FFDF754F6B}" type="pres">
      <dgm:prSet presAssocID="{7E6A5F05-F2EE-4AE5-B10D-CC09A1D7C850}" presName="composite1" presStyleCnt="0"/>
      <dgm:spPr/>
    </dgm:pt>
    <dgm:pt modelId="{81AB8B0F-54D1-4983-ADC8-93E9FD9F7BA4}" type="pres">
      <dgm:prSet presAssocID="{7E6A5F05-F2EE-4AE5-B10D-CC09A1D7C850}" presName="dummyNode1" presStyleLbl="node1" presStyleIdx="0" presStyleCnt="3"/>
      <dgm:spPr/>
    </dgm:pt>
    <dgm:pt modelId="{B2D19F6D-B7EC-477E-9BCB-D7CF4EEF779E}" type="pres">
      <dgm:prSet presAssocID="{7E6A5F05-F2EE-4AE5-B10D-CC09A1D7C85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8F4A85-9772-4549-BB57-8B01D438EAFA}" type="pres">
      <dgm:prSet presAssocID="{7E6A5F05-F2EE-4AE5-B10D-CC09A1D7C85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F27729-C811-4A1A-B24C-8E2F0E8D3A2C}" type="pres">
      <dgm:prSet presAssocID="{7E6A5F05-F2EE-4AE5-B10D-CC09A1D7C850}" presName="parentNode1" presStyleLbl="node1" presStyleIdx="0" presStyleCnt="3" custScaleY="4160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329E89-15C5-497B-B5CD-0C41355F3412}" type="pres">
      <dgm:prSet presAssocID="{7E6A5F05-F2EE-4AE5-B10D-CC09A1D7C850}" presName="connSite1" presStyleCnt="0"/>
      <dgm:spPr/>
    </dgm:pt>
    <dgm:pt modelId="{3EDBCDDC-0E53-44C9-A106-546359C302BA}" type="pres">
      <dgm:prSet presAssocID="{7D842468-DC1C-481C-B252-5C561889CCAA}" presName="Name9" presStyleLbl="sibTrans2D1" presStyleIdx="0" presStyleCnt="2"/>
      <dgm:spPr/>
      <dgm:t>
        <a:bodyPr/>
        <a:lstStyle/>
        <a:p>
          <a:endParaRPr lang="pl-PL"/>
        </a:p>
      </dgm:t>
    </dgm:pt>
    <dgm:pt modelId="{FB9BC3F0-1A14-443D-90BE-43FD09AE0CF6}" type="pres">
      <dgm:prSet presAssocID="{F520307C-4C76-4DFB-9F3D-A0FE503AA126}" presName="composite2" presStyleCnt="0"/>
      <dgm:spPr/>
    </dgm:pt>
    <dgm:pt modelId="{BB9E7B1D-5B65-4496-9159-3B5749C5A941}" type="pres">
      <dgm:prSet presAssocID="{F520307C-4C76-4DFB-9F3D-A0FE503AA126}" presName="dummyNode2" presStyleLbl="node1" presStyleIdx="0" presStyleCnt="3"/>
      <dgm:spPr/>
    </dgm:pt>
    <dgm:pt modelId="{7BECBA5C-B1B6-439E-9D7D-4187FEF7FA09}" type="pres">
      <dgm:prSet presAssocID="{F520307C-4C76-4DFB-9F3D-A0FE503AA12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564FF2-00CC-4B0B-B8EA-148C0F257D3A}" type="pres">
      <dgm:prSet presAssocID="{F520307C-4C76-4DFB-9F3D-A0FE503AA12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45A051-9E5A-4E0E-871B-90FD47EAE0EB}" type="pres">
      <dgm:prSet presAssocID="{F520307C-4C76-4DFB-9F3D-A0FE503AA126}" presName="parentNode2" presStyleLbl="node1" presStyleIdx="1" presStyleCnt="3" custScaleY="542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CB1521-11C9-4F25-A708-C4081F4225E2}" type="pres">
      <dgm:prSet presAssocID="{F520307C-4C76-4DFB-9F3D-A0FE503AA126}" presName="connSite2" presStyleCnt="0"/>
      <dgm:spPr/>
    </dgm:pt>
    <dgm:pt modelId="{ACC225F0-1680-4113-A6EC-A55EA0EF4A44}" type="pres">
      <dgm:prSet presAssocID="{AC8BA59F-AD03-408D-86F5-37ECF7D464C5}" presName="Name18" presStyleLbl="sibTrans2D1" presStyleIdx="1" presStyleCnt="2" custScaleY="96796"/>
      <dgm:spPr/>
      <dgm:t>
        <a:bodyPr/>
        <a:lstStyle/>
        <a:p>
          <a:endParaRPr lang="pl-PL"/>
        </a:p>
      </dgm:t>
    </dgm:pt>
    <dgm:pt modelId="{596E7679-0D99-44AB-9D9A-FFC15F53F1EE}" type="pres">
      <dgm:prSet presAssocID="{08B2F317-FC91-491E-95AE-D4EFD7115EA2}" presName="composite1" presStyleCnt="0"/>
      <dgm:spPr/>
    </dgm:pt>
    <dgm:pt modelId="{BC201835-6148-4FE8-A279-CBD0EA43E855}" type="pres">
      <dgm:prSet presAssocID="{08B2F317-FC91-491E-95AE-D4EFD7115EA2}" presName="dummyNode1" presStyleLbl="node1" presStyleIdx="1" presStyleCnt="3"/>
      <dgm:spPr/>
    </dgm:pt>
    <dgm:pt modelId="{AB3098DA-099C-4998-8A69-E8D489025D04}" type="pres">
      <dgm:prSet presAssocID="{08B2F317-FC91-491E-95AE-D4EFD7115EA2}" presName="childNode1" presStyleLbl="bgAcc1" presStyleIdx="2" presStyleCnt="3" custScaleY="1437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88506F-92A2-49D0-BEC7-EDF9C962D022}" type="pres">
      <dgm:prSet presAssocID="{08B2F317-FC91-491E-95AE-D4EFD7115EA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2B7787-21B7-4053-AFC4-EBB1419F754E}" type="pres">
      <dgm:prSet presAssocID="{08B2F317-FC91-491E-95AE-D4EFD7115EA2}" presName="parentNode1" presStyleLbl="node1" presStyleIdx="2" presStyleCnt="3" custScaleY="65569" custLinFactNeighborX="-8194" custLinFactNeighborY="-46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01C3E1-545A-4F96-8899-A1B7740AC25C}" type="pres">
      <dgm:prSet presAssocID="{08B2F317-FC91-491E-95AE-D4EFD7115EA2}" presName="connSite1" presStyleCnt="0"/>
      <dgm:spPr/>
    </dgm:pt>
  </dgm:ptLst>
  <dgm:cxnLst>
    <dgm:cxn modelId="{AE7EDED4-9618-441F-ACEE-B01FA7C8BAAC}" type="presOf" srcId="{834869E3-58F7-4B03-ABE3-8E86B7655B2E}" destId="{B2D19F6D-B7EC-477E-9BCB-D7CF4EEF779E}" srcOrd="0" destOrd="2" presId="urn:microsoft.com/office/officeart/2005/8/layout/hProcess4"/>
    <dgm:cxn modelId="{470621B1-D69A-4F58-AE7E-F42BA8ED9541}" type="presOf" srcId="{9E0108A0-975C-4106-90A3-799AA9857CD8}" destId="{B2D19F6D-B7EC-477E-9BCB-D7CF4EEF779E}" srcOrd="0" destOrd="1" presId="urn:microsoft.com/office/officeart/2005/8/layout/hProcess4"/>
    <dgm:cxn modelId="{0FB60E8B-E326-45AB-BC25-CC33453F4027}" type="presOf" srcId="{3AEDC46D-F0F3-4A74-B30F-F0188D899857}" destId="{AB3098DA-099C-4998-8A69-E8D489025D04}" srcOrd="0" destOrd="0" presId="urn:microsoft.com/office/officeart/2005/8/layout/hProcess4"/>
    <dgm:cxn modelId="{9B9A42EF-05D0-469F-99B5-401A054D0DDC}" type="presOf" srcId="{24BA20B9-655B-469B-B30F-CFE6028234F7}" destId="{AB3098DA-099C-4998-8A69-E8D489025D04}" srcOrd="0" destOrd="1" presId="urn:microsoft.com/office/officeart/2005/8/layout/hProcess4"/>
    <dgm:cxn modelId="{FBDA65FB-6CEF-4628-B073-BD6316A253F2}" type="presOf" srcId="{10115D6A-3E6C-4838-A3EA-BD951B3DE807}" destId="{2B122903-627D-4ABA-9F03-1486909322E5}" srcOrd="0" destOrd="0" presId="urn:microsoft.com/office/officeart/2005/8/layout/hProcess4"/>
    <dgm:cxn modelId="{7B8739BA-38A1-45CD-9949-DC88B30BC687}" type="presOf" srcId="{08B2F317-FC91-491E-95AE-D4EFD7115EA2}" destId="{E52B7787-21B7-4053-AFC4-EBB1419F754E}" srcOrd="0" destOrd="0" presId="urn:microsoft.com/office/officeart/2005/8/layout/hProcess4"/>
    <dgm:cxn modelId="{19AE39DF-109E-462A-BDDC-F05D3739D236}" type="presOf" srcId="{AC8BA59F-AD03-408D-86F5-37ECF7D464C5}" destId="{ACC225F0-1680-4113-A6EC-A55EA0EF4A44}" srcOrd="0" destOrd="0" presId="urn:microsoft.com/office/officeart/2005/8/layout/hProcess4"/>
    <dgm:cxn modelId="{1A052468-538A-4E4D-A52E-95C27091F2EA}" srcId="{7E6A5F05-F2EE-4AE5-B10D-CC09A1D7C850}" destId="{FE989F38-2D36-4387-9A1F-4BA2782B506F}" srcOrd="0" destOrd="0" parTransId="{0DE42CC9-9246-4A92-94C9-9224FF8A90C3}" sibTransId="{A0843846-68A6-41C2-A8F9-EB31ABB34F71}"/>
    <dgm:cxn modelId="{D2353300-90C8-4D1E-BB54-7E78B3FD8043}" type="presOf" srcId="{F520307C-4C76-4DFB-9F3D-A0FE503AA126}" destId="{DE45A051-9E5A-4E0E-871B-90FD47EAE0EB}" srcOrd="0" destOrd="0" presId="urn:microsoft.com/office/officeart/2005/8/layout/hProcess4"/>
    <dgm:cxn modelId="{DFB1402D-B3B5-40D1-A193-B83A01723AED}" type="presOf" srcId="{834869E3-58F7-4B03-ABE3-8E86B7655B2E}" destId="{698F4A85-9772-4549-BB57-8B01D438EAFA}" srcOrd="1" destOrd="2" presId="urn:microsoft.com/office/officeart/2005/8/layout/hProcess4"/>
    <dgm:cxn modelId="{1BB5A0C4-733B-4706-976C-E703DC8B2ADE}" type="presOf" srcId="{3AEDC46D-F0F3-4A74-B30F-F0188D899857}" destId="{DB88506F-92A2-49D0-BEC7-EDF9C962D022}" srcOrd="1" destOrd="0" presId="urn:microsoft.com/office/officeart/2005/8/layout/hProcess4"/>
    <dgm:cxn modelId="{661223D5-8872-40A1-952B-40B3D1072A09}" type="presOf" srcId="{7D842468-DC1C-481C-B252-5C561889CCAA}" destId="{3EDBCDDC-0E53-44C9-A106-546359C302BA}" srcOrd="0" destOrd="0" presId="urn:microsoft.com/office/officeart/2005/8/layout/hProcess4"/>
    <dgm:cxn modelId="{EBDF0097-E23A-4A7C-BD3A-2C85AAB7BE94}" type="presOf" srcId="{9E0108A0-975C-4106-90A3-799AA9857CD8}" destId="{698F4A85-9772-4549-BB57-8B01D438EAFA}" srcOrd="1" destOrd="1" presId="urn:microsoft.com/office/officeart/2005/8/layout/hProcess4"/>
    <dgm:cxn modelId="{61196A8D-B059-4556-8878-7B9067E8FC48}" srcId="{F520307C-4C76-4DFB-9F3D-A0FE503AA126}" destId="{1CA10B0E-284A-4672-8130-44CF1214FBBE}" srcOrd="0" destOrd="0" parTransId="{A75EA065-FC62-4131-85F5-FAA641EF2340}" sibTransId="{8B381F8C-BB50-4729-A7CE-3A9D5C740465}"/>
    <dgm:cxn modelId="{7772E661-8112-4F7C-9C85-DE5A593038C1}" srcId="{F520307C-4C76-4DFB-9F3D-A0FE503AA126}" destId="{A87DF12D-B78D-44BB-AEAE-1A052C817F0C}" srcOrd="1" destOrd="0" parTransId="{0A5B32CF-7BD1-4790-B414-9732034EC112}" sibTransId="{CA5A8498-EF06-4B16-84A9-1EECC24A2F8C}"/>
    <dgm:cxn modelId="{FEF1A79B-2EFF-449A-AA52-6D1B7F004F3C}" srcId="{10115D6A-3E6C-4838-A3EA-BD951B3DE807}" destId="{08B2F317-FC91-491E-95AE-D4EFD7115EA2}" srcOrd="2" destOrd="0" parTransId="{AD18F41B-1303-4C05-9619-1877F81123D0}" sibTransId="{83AD318E-9BDA-44DA-9223-AEBBE3BD62AB}"/>
    <dgm:cxn modelId="{5D78A1E8-3247-47BA-A6AA-C07A32BD7A1B}" srcId="{7E6A5F05-F2EE-4AE5-B10D-CC09A1D7C850}" destId="{9E0108A0-975C-4106-90A3-799AA9857CD8}" srcOrd="1" destOrd="0" parTransId="{DB632489-391A-4B9F-BECB-B76FEF680E22}" sibTransId="{001436D0-E662-40F6-8288-04ED3CF15F2F}"/>
    <dgm:cxn modelId="{73BFDE39-2823-4010-8197-5146DF665FC6}" srcId="{08B2F317-FC91-491E-95AE-D4EFD7115EA2}" destId="{3AEDC46D-F0F3-4A74-B30F-F0188D899857}" srcOrd="0" destOrd="0" parTransId="{5A6F41ED-2FC7-4106-8010-B19A000B4FB4}" sibTransId="{B82784C0-50B6-4BDC-83A5-7086710ECEA3}"/>
    <dgm:cxn modelId="{7E546B1C-2868-4AE0-85FB-E088B4438C6D}" type="presOf" srcId="{7E6A5F05-F2EE-4AE5-B10D-CC09A1D7C850}" destId="{91F27729-C811-4A1A-B24C-8E2F0E8D3A2C}" srcOrd="0" destOrd="0" presId="urn:microsoft.com/office/officeart/2005/8/layout/hProcess4"/>
    <dgm:cxn modelId="{BED42A7A-28D9-4067-B205-8042C84478B0}" type="presOf" srcId="{24BA20B9-655B-469B-B30F-CFE6028234F7}" destId="{DB88506F-92A2-49D0-BEC7-EDF9C962D022}" srcOrd="1" destOrd="1" presId="urn:microsoft.com/office/officeart/2005/8/layout/hProcess4"/>
    <dgm:cxn modelId="{78AFD1A3-E238-4826-90D3-9571290926BB}" srcId="{08B2F317-FC91-491E-95AE-D4EFD7115EA2}" destId="{24BA20B9-655B-469B-B30F-CFE6028234F7}" srcOrd="1" destOrd="0" parTransId="{D8D356A9-BE01-48B2-BB8D-C4B609033D68}" sibTransId="{9E6321A8-1917-4E5F-A311-77CF45CD8A71}"/>
    <dgm:cxn modelId="{3131FB0D-DC93-4B67-8434-201D23A270AC}" type="presOf" srcId="{FE989F38-2D36-4387-9A1F-4BA2782B506F}" destId="{698F4A85-9772-4549-BB57-8B01D438EAFA}" srcOrd="1" destOrd="0" presId="urn:microsoft.com/office/officeart/2005/8/layout/hProcess4"/>
    <dgm:cxn modelId="{264E915F-E540-4C57-9F97-287F852AAB59}" type="presOf" srcId="{A87DF12D-B78D-44BB-AEAE-1A052C817F0C}" destId="{6A564FF2-00CC-4B0B-B8EA-148C0F257D3A}" srcOrd="1" destOrd="1" presId="urn:microsoft.com/office/officeart/2005/8/layout/hProcess4"/>
    <dgm:cxn modelId="{EF407D33-95AC-44B3-BB8A-38982E7157CB}" srcId="{7E6A5F05-F2EE-4AE5-B10D-CC09A1D7C850}" destId="{834869E3-58F7-4B03-ABE3-8E86B7655B2E}" srcOrd="2" destOrd="0" parTransId="{B5873B27-CE58-478A-A089-3DC89AAABD28}" sibTransId="{4916AE64-A866-4883-A1D9-CA1931DFD81D}"/>
    <dgm:cxn modelId="{37C03F04-11E4-4DE4-B539-4D0A10EF7A76}" type="presOf" srcId="{FE989F38-2D36-4387-9A1F-4BA2782B506F}" destId="{B2D19F6D-B7EC-477E-9BCB-D7CF4EEF779E}" srcOrd="0" destOrd="0" presId="urn:microsoft.com/office/officeart/2005/8/layout/hProcess4"/>
    <dgm:cxn modelId="{A43E8D34-64D0-4F85-9B84-1BBB7F960DF9}" srcId="{10115D6A-3E6C-4838-A3EA-BD951B3DE807}" destId="{F520307C-4C76-4DFB-9F3D-A0FE503AA126}" srcOrd="1" destOrd="0" parTransId="{F788EFB0-F56D-4169-87F6-4D6ADF406F8E}" sibTransId="{AC8BA59F-AD03-408D-86F5-37ECF7D464C5}"/>
    <dgm:cxn modelId="{1AA0B314-D0B3-4883-A79B-44F0E03D040B}" srcId="{10115D6A-3E6C-4838-A3EA-BD951B3DE807}" destId="{7E6A5F05-F2EE-4AE5-B10D-CC09A1D7C850}" srcOrd="0" destOrd="0" parTransId="{11DB716A-36B7-499F-AE9F-A05F3C40F609}" sibTransId="{7D842468-DC1C-481C-B252-5C561889CCAA}"/>
    <dgm:cxn modelId="{C056122D-5FDB-4F1B-80BF-43C91DC24C64}" type="presOf" srcId="{1CA10B0E-284A-4672-8130-44CF1214FBBE}" destId="{6A564FF2-00CC-4B0B-B8EA-148C0F257D3A}" srcOrd="1" destOrd="0" presId="urn:microsoft.com/office/officeart/2005/8/layout/hProcess4"/>
    <dgm:cxn modelId="{2203DD54-EA1A-4540-866C-E679EDB29549}" type="presOf" srcId="{1CA10B0E-284A-4672-8130-44CF1214FBBE}" destId="{7BECBA5C-B1B6-439E-9D7D-4187FEF7FA09}" srcOrd="0" destOrd="0" presId="urn:microsoft.com/office/officeart/2005/8/layout/hProcess4"/>
    <dgm:cxn modelId="{7450BC39-6046-4556-9B5F-55FA9A484167}" type="presOf" srcId="{A87DF12D-B78D-44BB-AEAE-1A052C817F0C}" destId="{7BECBA5C-B1B6-439E-9D7D-4187FEF7FA09}" srcOrd="0" destOrd="1" presId="urn:microsoft.com/office/officeart/2005/8/layout/hProcess4"/>
    <dgm:cxn modelId="{94C1F93C-EE22-497A-AE66-09B15B993A05}" type="presParOf" srcId="{2B122903-627D-4ABA-9F03-1486909322E5}" destId="{5AAD13D7-21E8-4069-BF7C-321C29721D57}" srcOrd="0" destOrd="0" presId="urn:microsoft.com/office/officeart/2005/8/layout/hProcess4"/>
    <dgm:cxn modelId="{AD825107-236A-4C81-92FA-75DA12458D89}" type="presParOf" srcId="{2B122903-627D-4ABA-9F03-1486909322E5}" destId="{2F48FC52-0C24-4882-82E0-48B1D693BE59}" srcOrd="1" destOrd="0" presId="urn:microsoft.com/office/officeart/2005/8/layout/hProcess4"/>
    <dgm:cxn modelId="{ADDA4120-43AF-49AB-B5EB-F50854AD15B7}" type="presParOf" srcId="{2B122903-627D-4ABA-9F03-1486909322E5}" destId="{CEE6FF49-B979-4270-A4CF-A214F4444483}" srcOrd="2" destOrd="0" presId="urn:microsoft.com/office/officeart/2005/8/layout/hProcess4"/>
    <dgm:cxn modelId="{8E6C9A80-4DDB-4322-B467-C1BD32E58327}" type="presParOf" srcId="{CEE6FF49-B979-4270-A4CF-A214F4444483}" destId="{2DCB4799-A03C-4A76-9236-D2FFDF754F6B}" srcOrd="0" destOrd="0" presId="urn:microsoft.com/office/officeart/2005/8/layout/hProcess4"/>
    <dgm:cxn modelId="{C0B5AC74-BC54-4216-8F91-C39FE6AF2B64}" type="presParOf" srcId="{2DCB4799-A03C-4A76-9236-D2FFDF754F6B}" destId="{81AB8B0F-54D1-4983-ADC8-93E9FD9F7BA4}" srcOrd="0" destOrd="0" presId="urn:microsoft.com/office/officeart/2005/8/layout/hProcess4"/>
    <dgm:cxn modelId="{95B6BEBC-68F0-44F3-9FDA-74E7CBC331DA}" type="presParOf" srcId="{2DCB4799-A03C-4A76-9236-D2FFDF754F6B}" destId="{B2D19F6D-B7EC-477E-9BCB-D7CF4EEF779E}" srcOrd="1" destOrd="0" presId="urn:microsoft.com/office/officeart/2005/8/layout/hProcess4"/>
    <dgm:cxn modelId="{52FA01ED-4755-4A7C-8303-86FE70C05D62}" type="presParOf" srcId="{2DCB4799-A03C-4A76-9236-D2FFDF754F6B}" destId="{698F4A85-9772-4549-BB57-8B01D438EAFA}" srcOrd="2" destOrd="0" presId="urn:microsoft.com/office/officeart/2005/8/layout/hProcess4"/>
    <dgm:cxn modelId="{E770C786-E229-43E8-9F2E-B2A5338DD0AD}" type="presParOf" srcId="{2DCB4799-A03C-4A76-9236-D2FFDF754F6B}" destId="{91F27729-C811-4A1A-B24C-8E2F0E8D3A2C}" srcOrd="3" destOrd="0" presId="urn:microsoft.com/office/officeart/2005/8/layout/hProcess4"/>
    <dgm:cxn modelId="{B0E4253D-02CE-4771-8985-A5841DFFBD5D}" type="presParOf" srcId="{2DCB4799-A03C-4A76-9236-D2FFDF754F6B}" destId="{07329E89-15C5-497B-B5CD-0C41355F3412}" srcOrd="4" destOrd="0" presId="urn:microsoft.com/office/officeart/2005/8/layout/hProcess4"/>
    <dgm:cxn modelId="{2345EF8A-2A94-4255-9D1C-D25B04119EC8}" type="presParOf" srcId="{CEE6FF49-B979-4270-A4CF-A214F4444483}" destId="{3EDBCDDC-0E53-44C9-A106-546359C302BA}" srcOrd="1" destOrd="0" presId="urn:microsoft.com/office/officeart/2005/8/layout/hProcess4"/>
    <dgm:cxn modelId="{EF254782-37C0-49F8-9EC5-8D195DD9F269}" type="presParOf" srcId="{CEE6FF49-B979-4270-A4CF-A214F4444483}" destId="{FB9BC3F0-1A14-443D-90BE-43FD09AE0CF6}" srcOrd="2" destOrd="0" presId="urn:microsoft.com/office/officeart/2005/8/layout/hProcess4"/>
    <dgm:cxn modelId="{FD8E737C-AC48-4278-B083-8EC8733B88A3}" type="presParOf" srcId="{FB9BC3F0-1A14-443D-90BE-43FD09AE0CF6}" destId="{BB9E7B1D-5B65-4496-9159-3B5749C5A941}" srcOrd="0" destOrd="0" presId="urn:microsoft.com/office/officeart/2005/8/layout/hProcess4"/>
    <dgm:cxn modelId="{10A54AE3-20F8-4F04-AF00-773EAE374105}" type="presParOf" srcId="{FB9BC3F0-1A14-443D-90BE-43FD09AE0CF6}" destId="{7BECBA5C-B1B6-439E-9D7D-4187FEF7FA09}" srcOrd="1" destOrd="0" presId="urn:microsoft.com/office/officeart/2005/8/layout/hProcess4"/>
    <dgm:cxn modelId="{CA2C3925-D1B9-4A3F-A4B8-DD1FBA3E6418}" type="presParOf" srcId="{FB9BC3F0-1A14-443D-90BE-43FD09AE0CF6}" destId="{6A564FF2-00CC-4B0B-B8EA-148C0F257D3A}" srcOrd="2" destOrd="0" presId="urn:microsoft.com/office/officeart/2005/8/layout/hProcess4"/>
    <dgm:cxn modelId="{6F471714-DCB8-4363-824B-D09F5EAB3B20}" type="presParOf" srcId="{FB9BC3F0-1A14-443D-90BE-43FD09AE0CF6}" destId="{DE45A051-9E5A-4E0E-871B-90FD47EAE0EB}" srcOrd="3" destOrd="0" presId="urn:microsoft.com/office/officeart/2005/8/layout/hProcess4"/>
    <dgm:cxn modelId="{49A16165-4A13-4C47-BCDA-1669F059B08E}" type="presParOf" srcId="{FB9BC3F0-1A14-443D-90BE-43FD09AE0CF6}" destId="{5FCB1521-11C9-4F25-A708-C4081F4225E2}" srcOrd="4" destOrd="0" presId="urn:microsoft.com/office/officeart/2005/8/layout/hProcess4"/>
    <dgm:cxn modelId="{146F8C44-7308-4DA4-BF6E-31DC0BA3432D}" type="presParOf" srcId="{CEE6FF49-B979-4270-A4CF-A214F4444483}" destId="{ACC225F0-1680-4113-A6EC-A55EA0EF4A44}" srcOrd="3" destOrd="0" presId="urn:microsoft.com/office/officeart/2005/8/layout/hProcess4"/>
    <dgm:cxn modelId="{3DAAE9BD-B9F7-41D9-A86E-F8B524FEB9D0}" type="presParOf" srcId="{CEE6FF49-B979-4270-A4CF-A214F4444483}" destId="{596E7679-0D99-44AB-9D9A-FFC15F53F1EE}" srcOrd="4" destOrd="0" presId="urn:microsoft.com/office/officeart/2005/8/layout/hProcess4"/>
    <dgm:cxn modelId="{0C6546E7-C4C6-4670-ACF3-29C775C34FA2}" type="presParOf" srcId="{596E7679-0D99-44AB-9D9A-FFC15F53F1EE}" destId="{BC201835-6148-4FE8-A279-CBD0EA43E855}" srcOrd="0" destOrd="0" presId="urn:microsoft.com/office/officeart/2005/8/layout/hProcess4"/>
    <dgm:cxn modelId="{2D9BF4FE-379F-41F2-8D59-8193FC803E0E}" type="presParOf" srcId="{596E7679-0D99-44AB-9D9A-FFC15F53F1EE}" destId="{AB3098DA-099C-4998-8A69-E8D489025D04}" srcOrd="1" destOrd="0" presId="urn:microsoft.com/office/officeart/2005/8/layout/hProcess4"/>
    <dgm:cxn modelId="{0BC56030-1CB8-4D98-AF31-9FDC399C37C5}" type="presParOf" srcId="{596E7679-0D99-44AB-9D9A-FFC15F53F1EE}" destId="{DB88506F-92A2-49D0-BEC7-EDF9C962D022}" srcOrd="2" destOrd="0" presId="urn:microsoft.com/office/officeart/2005/8/layout/hProcess4"/>
    <dgm:cxn modelId="{AFD74EB4-665C-4325-B7B0-FC9E3AF4E9AA}" type="presParOf" srcId="{596E7679-0D99-44AB-9D9A-FFC15F53F1EE}" destId="{E52B7787-21B7-4053-AFC4-EBB1419F754E}" srcOrd="3" destOrd="0" presId="urn:microsoft.com/office/officeart/2005/8/layout/hProcess4"/>
    <dgm:cxn modelId="{79BE9AAB-3E02-4015-8462-C256E25DF3A3}" type="presParOf" srcId="{596E7679-0D99-44AB-9D9A-FFC15F53F1EE}" destId="{E501C3E1-545A-4F96-8899-A1B7740AC2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65AAE-E8E5-4609-B6DF-3C23D0D0C55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6E10A34-7B3B-4D3D-BE80-2B16E3454657}">
      <dgm:prSet phldrT="[Tekst]" custT="1"/>
      <dgm:spPr/>
      <dgm:t>
        <a:bodyPr/>
        <a:lstStyle/>
        <a:p>
          <a:r>
            <a:rPr lang="pl-PL" sz="1200" dirty="0" smtClean="0"/>
            <a:t>Pacjenci dializowani są grupą wysokiego ryzyka zakażeń bakteryjnych i wirusowych, </a:t>
          </a:r>
          <a:br>
            <a:rPr lang="pl-PL" sz="1200" dirty="0" smtClean="0"/>
          </a:br>
          <a:r>
            <a:rPr lang="pl-PL" sz="1200" dirty="0" smtClean="0"/>
            <a:t>w tym przede wszystkim infekcji szerzących się drogą krwiopochodną.  </a:t>
          </a:r>
          <a:br>
            <a:rPr lang="pl-PL" sz="1200" dirty="0" smtClean="0"/>
          </a:br>
          <a:r>
            <a:rPr lang="pl-PL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16 do 36% zgonów chorych dializowanych jest następstwem  </a:t>
          </a:r>
          <a:r>
            <a: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ZAKAŻENIA!!!</a:t>
          </a:r>
          <a:endParaRPr lang="pl-PL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46F28-2078-43D3-987F-C496BE3E6439}" type="parTrans" cxnId="{28CBD4F9-77FB-4E4A-8529-B571CB3E3462}">
      <dgm:prSet/>
      <dgm:spPr/>
      <dgm:t>
        <a:bodyPr/>
        <a:lstStyle/>
        <a:p>
          <a:endParaRPr lang="pl-PL"/>
        </a:p>
      </dgm:t>
    </dgm:pt>
    <dgm:pt modelId="{530182AC-DDB0-49F7-B545-E90F863FED67}" type="sibTrans" cxnId="{28CBD4F9-77FB-4E4A-8529-B571CB3E3462}">
      <dgm:prSet/>
      <dgm:spPr/>
      <dgm:t>
        <a:bodyPr/>
        <a:lstStyle/>
        <a:p>
          <a:endParaRPr lang="pl-PL"/>
        </a:p>
      </dgm:t>
    </dgm:pt>
    <dgm:pt modelId="{7D4D4A3F-9E7C-4646-A444-D8DA6CB74949}">
      <dgm:prSet phldrT="[Tekst]" custT="1"/>
      <dgm:spPr/>
      <dgm:t>
        <a:bodyPr/>
        <a:lstStyle/>
        <a:p>
          <a:r>
            <a:rPr lang="pl-PL" sz="1000" dirty="0" smtClean="0"/>
            <a:t>Zakażenia dostępów naczyniowych są przyczyną 10% zgonów pacjentów dializowanych, szczególnie narażeni są chorzy dializowani przy pomocy cewników permanentnych</a:t>
          </a:r>
          <a:endParaRPr lang="pl-PL" sz="1000" dirty="0"/>
        </a:p>
      </dgm:t>
    </dgm:pt>
    <dgm:pt modelId="{BADB429F-8F2B-403B-8CF0-8934F8DB7AC9}" type="parTrans" cxnId="{FDFD5414-A37C-4249-83A4-86575C1635F3}">
      <dgm:prSet/>
      <dgm:spPr/>
      <dgm:t>
        <a:bodyPr/>
        <a:lstStyle/>
        <a:p>
          <a:endParaRPr lang="pl-PL"/>
        </a:p>
      </dgm:t>
    </dgm:pt>
    <dgm:pt modelId="{83B4E11A-AF6B-4162-B619-7D3C9DD211D8}" type="sibTrans" cxnId="{FDFD5414-A37C-4249-83A4-86575C1635F3}">
      <dgm:prSet/>
      <dgm:spPr/>
      <dgm:t>
        <a:bodyPr/>
        <a:lstStyle/>
        <a:p>
          <a:endParaRPr lang="pl-PL"/>
        </a:p>
      </dgm:t>
    </dgm:pt>
    <dgm:pt modelId="{67E29691-A42C-4214-A518-F96F32BD00D9}">
      <dgm:prSet phldrT="[Tekst]" phldr="1"/>
      <dgm:spPr/>
      <dgm:t>
        <a:bodyPr/>
        <a:lstStyle/>
        <a:p>
          <a:endParaRPr lang="pl-PL"/>
        </a:p>
      </dgm:t>
    </dgm:pt>
    <dgm:pt modelId="{736CF355-EA63-4603-A185-0540CEA25F79}" type="parTrans" cxnId="{1F3F32E2-9752-4041-84E8-572CEB956D08}">
      <dgm:prSet/>
      <dgm:spPr/>
      <dgm:t>
        <a:bodyPr/>
        <a:lstStyle/>
        <a:p>
          <a:endParaRPr lang="pl-PL"/>
        </a:p>
      </dgm:t>
    </dgm:pt>
    <dgm:pt modelId="{31A8C948-46B1-44FE-8294-4B3FFD045DF5}" type="sibTrans" cxnId="{1F3F32E2-9752-4041-84E8-572CEB956D08}">
      <dgm:prSet/>
      <dgm:spPr/>
      <dgm:t>
        <a:bodyPr/>
        <a:lstStyle/>
        <a:p>
          <a:endParaRPr lang="pl-PL"/>
        </a:p>
      </dgm:t>
    </dgm:pt>
    <dgm:pt modelId="{3BF9CF53-48BB-49C1-BA00-FF5EEA4D4F74}">
      <dgm:prSet custT="1"/>
      <dgm:spPr/>
      <dgm:t>
        <a:bodyPr/>
        <a:lstStyle/>
        <a:p>
          <a:r>
            <a:rPr lang="pl-PL" sz="1200" dirty="0" smtClean="0"/>
            <a:t>50-70% wszystkich przypadków bakteriemii u chorych </a:t>
          </a:r>
          <a:r>
            <a:rPr lang="pl-PL" sz="1200" dirty="0" err="1" smtClean="0"/>
            <a:t>hemodializowanych</a:t>
          </a:r>
          <a:r>
            <a:rPr lang="pl-PL" sz="1200" dirty="0" smtClean="0"/>
            <a:t> spowodowanych jest infekcją dostępu naczyniowego</a:t>
          </a:r>
          <a:endParaRPr lang="pl-PL" sz="1100" dirty="0" smtClean="0"/>
        </a:p>
      </dgm:t>
    </dgm:pt>
    <dgm:pt modelId="{CC42C390-694F-47BD-B842-C45D1218CAC9}" type="parTrans" cxnId="{038394A0-3C9F-4BA4-9974-643FF387AFEC}">
      <dgm:prSet/>
      <dgm:spPr/>
      <dgm:t>
        <a:bodyPr/>
        <a:lstStyle/>
        <a:p>
          <a:endParaRPr lang="pl-PL"/>
        </a:p>
      </dgm:t>
    </dgm:pt>
    <dgm:pt modelId="{D4E83AF0-BBA1-4321-8269-8EC514AC5F2E}" type="sibTrans" cxnId="{038394A0-3C9F-4BA4-9974-643FF387AFEC}">
      <dgm:prSet/>
      <dgm:spPr/>
      <dgm:t>
        <a:bodyPr/>
        <a:lstStyle/>
        <a:p>
          <a:endParaRPr lang="pl-PL"/>
        </a:p>
      </dgm:t>
    </dgm:pt>
    <dgm:pt modelId="{A43A7291-D02A-4510-B4A6-F47AC6DA3DDE}">
      <dgm:prSet/>
      <dgm:spPr/>
      <dgm:t>
        <a:bodyPr/>
        <a:lstStyle/>
        <a:p>
          <a:endParaRPr lang="pl-PL" dirty="0"/>
        </a:p>
      </dgm:t>
    </dgm:pt>
    <dgm:pt modelId="{24B260E4-D5A6-4989-B753-942C9E74828C}" type="parTrans" cxnId="{7CEBF70E-4F80-41E0-8EE3-AB287FA536F3}">
      <dgm:prSet/>
      <dgm:spPr/>
      <dgm:t>
        <a:bodyPr/>
        <a:lstStyle/>
        <a:p>
          <a:endParaRPr lang="pl-PL"/>
        </a:p>
      </dgm:t>
    </dgm:pt>
    <dgm:pt modelId="{F6C60D75-FC6A-4829-A06E-07E941FCA1EE}" type="sibTrans" cxnId="{7CEBF70E-4F80-41E0-8EE3-AB287FA536F3}">
      <dgm:prSet/>
      <dgm:spPr/>
      <dgm:t>
        <a:bodyPr/>
        <a:lstStyle/>
        <a:p>
          <a:endParaRPr lang="pl-PL"/>
        </a:p>
      </dgm:t>
    </dgm:pt>
    <dgm:pt modelId="{FA9EC4F9-280C-4A2C-9F0E-269AB5C33C72}" type="pres">
      <dgm:prSet presAssocID="{85165AAE-E8E5-4609-B6DF-3C23D0D0C55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06445F-2CEA-4D22-994A-DDE9E0F15441}" type="pres">
      <dgm:prSet presAssocID="{76E10A34-7B3B-4D3D-BE80-2B16E345465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4F254E-EBA3-4157-864E-8B0383593782}" type="pres">
      <dgm:prSet presAssocID="{76E10A34-7B3B-4D3D-BE80-2B16E3454657}" presName="gear1srcNode" presStyleLbl="node1" presStyleIdx="0" presStyleCnt="3"/>
      <dgm:spPr/>
      <dgm:t>
        <a:bodyPr/>
        <a:lstStyle/>
        <a:p>
          <a:endParaRPr lang="pl-PL"/>
        </a:p>
      </dgm:t>
    </dgm:pt>
    <dgm:pt modelId="{C0317EDD-C5F0-486E-90E9-2EA11E30DBD3}" type="pres">
      <dgm:prSet presAssocID="{76E10A34-7B3B-4D3D-BE80-2B16E3454657}" presName="gear1dstNode" presStyleLbl="node1" presStyleIdx="0" presStyleCnt="3"/>
      <dgm:spPr/>
      <dgm:t>
        <a:bodyPr/>
        <a:lstStyle/>
        <a:p>
          <a:endParaRPr lang="pl-PL"/>
        </a:p>
      </dgm:t>
    </dgm:pt>
    <dgm:pt modelId="{234C4D6D-8639-4DEB-8C12-5BB98FD26A29}" type="pres">
      <dgm:prSet presAssocID="{3BF9CF53-48BB-49C1-BA00-FF5EEA4D4F74}" presName="gear2" presStyleLbl="node1" presStyleIdx="1" presStyleCnt="3" custScaleX="111405" custScaleY="107845" custLinFactNeighborX="3053" custLinFactNeighborY="-305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4C4631-771C-4777-8F7A-97B60931F3B5}" type="pres">
      <dgm:prSet presAssocID="{3BF9CF53-48BB-49C1-BA00-FF5EEA4D4F74}" presName="gear2srcNode" presStyleLbl="node1" presStyleIdx="1" presStyleCnt="3"/>
      <dgm:spPr/>
      <dgm:t>
        <a:bodyPr/>
        <a:lstStyle/>
        <a:p>
          <a:endParaRPr lang="pl-PL"/>
        </a:p>
      </dgm:t>
    </dgm:pt>
    <dgm:pt modelId="{42FEABA2-3432-4577-B2EA-808A0B1B8040}" type="pres">
      <dgm:prSet presAssocID="{3BF9CF53-48BB-49C1-BA00-FF5EEA4D4F74}" presName="gear2dstNode" presStyleLbl="node1" presStyleIdx="1" presStyleCnt="3"/>
      <dgm:spPr/>
      <dgm:t>
        <a:bodyPr/>
        <a:lstStyle/>
        <a:p>
          <a:endParaRPr lang="pl-PL"/>
        </a:p>
      </dgm:t>
    </dgm:pt>
    <dgm:pt modelId="{B56489A6-5F4B-430C-9965-91E5FB535C4C}" type="pres">
      <dgm:prSet presAssocID="{7D4D4A3F-9E7C-4646-A444-D8DA6CB74949}" presName="gear3" presStyleLbl="node1" presStyleIdx="2" presStyleCnt="3" custScaleX="100860" custScaleY="99986" custLinFactNeighborX="2123" custLinFactNeighborY="-2351"/>
      <dgm:spPr/>
      <dgm:t>
        <a:bodyPr/>
        <a:lstStyle/>
        <a:p>
          <a:endParaRPr lang="pl-PL"/>
        </a:p>
      </dgm:t>
    </dgm:pt>
    <dgm:pt modelId="{F5BA58A1-F201-485E-9231-A414E36CD389}" type="pres">
      <dgm:prSet presAssocID="{7D4D4A3F-9E7C-4646-A444-D8DA6CB7494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732E7E-BFF0-4849-941A-633FEF61FA33}" type="pres">
      <dgm:prSet presAssocID="{7D4D4A3F-9E7C-4646-A444-D8DA6CB74949}" presName="gear3srcNode" presStyleLbl="node1" presStyleIdx="2" presStyleCnt="3"/>
      <dgm:spPr/>
      <dgm:t>
        <a:bodyPr/>
        <a:lstStyle/>
        <a:p>
          <a:endParaRPr lang="pl-PL"/>
        </a:p>
      </dgm:t>
    </dgm:pt>
    <dgm:pt modelId="{5FE0ACC0-4C2E-4767-A848-B40CFB7D1261}" type="pres">
      <dgm:prSet presAssocID="{7D4D4A3F-9E7C-4646-A444-D8DA6CB74949}" presName="gear3dstNode" presStyleLbl="node1" presStyleIdx="2" presStyleCnt="3"/>
      <dgm:spPr/>
      <dgm:t>
        <a:bodyPr/>
        <a:lstStyle/>
        <a:p>
          <a:endParaRPr lang="pl-PL"/>
        </a:p>
      </dgm:t>
    </dgm:pt>
    <dgm:pt modelId="{1EE9DBE2-2154-4163-BAED-7A38409814FE}" type="pres">
      <dgm:prSet presAssocID="{530182AC-DDB0-49F7-B545-E90F863FED67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7AEB44AC-0137-4A2B-87A1-A5CFD42CE2A1}" type="pres">
      <dgm:prSet presAssocID="{D4E83AF0-BBA1-4321-8269-8EC514AC5F2E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DA3BD316-4266-4086-954A-C969EDD5A9B6}" type="pres">
      <dgm:prSet presAssocID="{83B4E11A-AF6B-4162-B619-7D3C9DD211D8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9EE90618-B5CC-4532-B4E1-F74673A1E4B7}" type="presOf" srcId="{3BF9CF53-48BB-49C1-BA00-FF5EEA4D4F74}" destId="{134C4631-771C-4777-8F7A-97B60931F3B5}" srcOrd="1" destOrd="0" presId="urn:microsoft.com/office/officeart/2005/8/layout/gear1"/>
    <dgm:cxn modelId="{8B7B7BEF-A4D2-403A-ACB4-6BC64966B5D8}" type="presOf" srcId="{3BF9CF53-48BB-49C1-BA00-FF5EEA4D4F74}" destId="{234C4D6D-8639-4DEB-8C12-5BB98FD26A29}" srcOrd="0" destOrd="0" presId="urn:microsoft.com/office/officeart/2005/8/layout/gear1"/>
    <dgm:cxn modelId="{7CEBF70E-4F80-41E0-8EE3-AB287FA536F3}" srcId="{85165AAE-E8E5-4609-B6DF-3C23D0D0C55A}" destId="{A43A7291-D02A-4510-B4A6-F47AC6DA3DDE}" srcOrd="3" destOrd="0" parTransId="{24B260E4-D5A6-4989-B753-942C9E74828C}" sibTransId="{F6C60D75-FC6A-4829-A06E-07E941FCA1EE}"/>
    <dgm:cxn modelId="{96EF405A-45A1-410F-A151-6AD644EE7506}" type="presOf" srcId="{530182AC-DDB0-49F7-B545-E90F863FED67}" destId="{1EE9DBE2-2154-4163-BAED-7A38409814FE}" srcOrd="0" destOrd="0" presId="urn:microsoft.com/office/officeart/2005/8/layout/gear1"/>
    <dgm:cxn modelId="{1F3F32E2-9752-4041-84E8-572CEB956D08}" srcId="{85165AAE-E8E5-4609-B6DF-3C23D0D0C55A}" destId="{67E29691-A42C-4214-A518-F96F32BD00D9}" srcOrd="4" destOrd="0" parTransId="{736CF355-EA63-4603-A185-0540CEA25F79}" sibTransId="{31A8C948-46B1-44FE-8294-4B3FFD045DF5}"/>
    <dgm:cxn modelId="{EDC918F2-F139-4D9F-8C6B-5A19B518AD1F}" type="presOf" srcId="{76E10A34-7B3B-4D3D-BE80-2B16E3454657}" destId="{9806445F-2CEA-4D22-994A-DDE9E0F15441}" srcOrd="0" destOrd="0" presId="urn:microsoft.com/office/officeart/2005/8/layout/gear1"/>
    <dgm:cxn modelId="{28CBD4F9-77FB-4E4A-8529-B571CB3E3462}" srcId="{85165AAE-E8E5-4609-B6DF-3C23D0D0C55A}" destId="{76E10A34-7B3B-4D3D-BE80-2B16E3454657}" srcOrd="0" destOrd="0" parTransId="{91846F28-2078-43D3-987F-C496BE3E6439}" sibTransId="{530182AC-DDB0-49F7-B545-E90F863FED67}"/>
    <dgm:cxn modelId="{BC6B6FFD-7F17-435D-8003-47EA85E9AB7D}" type="presOf" srcId="{3BF9CF53-48BB-49C1-BA00-FF5EEA4D4F74}" destId="{42FEABA2-3432-4577-B2EA-808A0B1B8040}" srcOrd="2" destOrd="0" presId="urn:microsoft.com/office/officeart/2005/8/layout/gear1"/>
    <dgm:cxn modelId="{036CFDDA-B816-4CB0-8C0F-E4D7C74D5C97}" type="presOf" srcId="{83B4E11A-AF6B-4162-B619-7D3C9DD211D8}" destId="{DA3BD316-4266-4086-954A-C969EDD5A9B6}" srcOrd="0" destOrd="0" presId="urn:microsoft.com/office/officeart/2005/8/layout/gear1"/>
    <dgm:cxn modelId="{17083D86-5508-4549-BE2E-5D684F63DD2E}" type="presOf" srcId="{7D4D4A3F-9E7C-4646-A444-D8DA6CB74949}" destId="{6D732E7E-BFF0-4849-941A-633FEF61FA33}" srcOrd="2" destOrd="0" presId="urn:microsoft.com/office/officeart/2005/8/layout/gear1"/>
    <dgm:cxn modelId="{038394A0-3C9F-4BA4-9974-643FF387AFEC}" srcId="{85165AAE-E8E5-4609-B6DF-3C23D0D0C55A}" destId="{3BF9CF53-48BB-49C1-BA00-FF5EEA4D4F74}" srcOrd="1" destOrd="0" parTransId="{CC42C390-694F-47BD-B842-C45D1218CAC9}" sibTransId="{D4E83AF0-BBA1-4321-8269-8EC514AC5F2E}"/>
    <dgm:cxn modelId="{FDFD5414-A37C-4249-83A4-86575C1635F3}" srcId="{85165AAE-E8E5-4609-B6DF-3C23D0D0C55A}" destId="{7D4D4A3F-9E7C-4646-A444-D8DA6CB74949}" srcOrd="2" destOrd="0" parTransId="{BADB429F-8F2B-403B-8CF0-8934F8DB7AC9}" sibTransId="{83B4E11A-AF6B-4162-B619-7D3C9DD211D8}"/>
    <dgm:cxn modelId="{C85E38F0-1F02-4A82-98F1-6C17934C6B91}" type="presOf" srcId="{7D4D4A3F-9E7C-4646-A444-D8DA6CB74949}" destId="{F5BA58A1-F201-485E-9231-A414E36CD389}" srcOrd="1" destOrd="0" presId="urn:microsoft.com/office/officeart/2005/8/layout/gear1"/>
    <dgm:cxn modelId="{59872D76-D952-46A0-BF16-1EEC4B1792A5}" type="presOf" srcId="{7D4D4A3F-9E7C-4646-A444-D8DA6CB74949}" destId="{5FE0ACC0-4C2E-4767-A848-B40CFB7D1261}" srcOrd="3" destOrd="0" presId="urn:microsoft.com/office/officeart/2005/8/layout/gear1"/>
    <dgm:cxn modelId="{EC9F5EA7-BA62-41B7-8C5E-2669E0C25CE6}" type="presOf" srcId="{D4E83AF0-BBA1-4321-8269-8EC514AC5F2E}" destId="{7AEB44AC-0137-4A2B-87A1-A5CFD42CE2A1}" srcOrd="0" destOrd="0" presId="urn:microsoft.com/office/officeart/2005/8/layout/gear1"/>
    <dgm:cxn modelId="{3550A30F-BCCD-4DDC-A059-15F1A36F943D}" type="presOf" srcId="{76E10A34-7B3B-4D3D-BE80-2B16E3454657}" destId="{134F254E-EBA3-4157-864E-8B0383593782}" srcOrd="1" destOrd="0" presId="urn:microsoft.com/office/officeart/2005/8/layout/gear1"/>
    <dgm:cxn modelId="{13959147-B148-4706-A7B5-4E4B2DFD094C}" type="presOf" srcId="{7D4D4A3F-9E7C-4646-A444-D8DA6CB74949}" destId="{B56489A6-5F4B-430C-9965-91E5FB535C4C}" srcOrd="0" destOrd="0" presId="urn:microsoft.com/office/officeart/2005/8/layout/gear1"/>
    <dgm:cxn modelId="{7E34F507-161B-42A7-B656-ADF380A5D499}" type="presOf" srcId="{85165AAE-E8E5-4609-B6DF-3C23D0D0C55A}" destId="{FA9EC4F9-280C-4A2C-9F0E-269AB5C33C72}" srcOrd="0" destOrd="0" presId="urn:microsoft.com/office/officeart/2005/8/layout/gear1"/>
    <dgm:cxn modelId="{3254B9DF-4D00-44EC-851B-2797DC7DBF01}" type="presOf" srcId="{76E10A34-7B3B-4D3D-BE80-2B16E3454657}" destId="{C0317EDD-C5F0-486E-90E9-2EA11E30DBD3}" srcOrd="2" destOrd="0" presId="urn:microsoft.com/office/officeart/2005/8/layout/gear1"/>
    <dgm:cxn modelId="{B2025DDB-E118-4DC8-ACBD-DAE234B2A8D8}" type="presParOf" srcId="{FA9EC4F9-280C-4A2C-9F0E-269AB5C33C72}" destId="{9806445F-2CEA-4D22-994A-DDE9E0F15441}" srcOrd="0" destOrd="0" presId="urn:microsoft.com/office/officeart/2005/8/layout/gear1"/>
    <dgm:cxn modelId="{8EF6A49F-1BE3-4A55-A8C1-1BC384FCEB05}" type="presParOf" srcId="{FA9EC4F9-280C-4A2C-9F0E-269AB5C33C72}" destId="{134F254E-EBA3-4157-864E-8B0383593782}" srcOrd="1" destOrd="0" presId="urn:microsoft.com/office/officeart/2005/8/layout/gear1"/>
    <dgm:cxn modelId="{9094885B-D271-4EFB-BFA9-6D3B0A6099F9}" type="presParOf" srcId="{FA9EC4F9-280C-4A2C-9F0E-269AB5C33C72}" destId="{C0317EDD-C5F0-486E-90E9-2EA11E30DBD3}" srcOrd="2" destOrd="0" presId="urn:microsoft.com/office/officeart/2005/8/layout/gear1"/>
    <dgm:cxn modelId="{485574C8-5E5F-46BE-A490-64DFC33A8CA6}" type="presParOf" srcId="{FA9EC4F9-280C-4A2C-9F0E-269AB5C33C72}" destId="{234C4D6D-8639-4DEB-8C12-5BB98FD26A29}" srcOrd="3" destOrd="0" presId="urn:microsoft.com/office/officeart/2005/8/layout/gear1"/>
    <dgm:cxn modelId="{27424105-3087-49EC-963A-A8DE8EC4A017}" type="presParOf" srcId="{FA9EC4F9-280C-4A2C-9F0E-269AB5C33C72}" destId="{134C4631-771C-4777-8F7A-97B60931F3B5}" srcOrd="4" destOrd="0" presId="urn:microsoft.com/office/officeart/2005/8/layout/gear1"/>
    <dgm:cxn modelId="{16048B01-98FE-44EC-8D98-0112359072B9}" type="presParOf" srcId="{FA9EC4F9-280C-4A2C-9F0E-269AB5C33C72}" destId="{42FEABA2-3432-4577-B2EA-808A0B1B8040}" srcOrd="5" destOrd="0" presId="urn:microsoft.com/office/officeart/2005/8/layout/gear1"/>
    <dgm:cxn modelId="{680B49D9-A063-4780-84AF-61CA9FC622B0}" type="presParOf" srcId="{FA9EC4F9-280C-4A2C-9F0E-269AB5C33C72}" destId="{B56489A6-5F4B-430C-9965-91E5FB535C4C}" srcOrd="6" destOrd="0" presId="urn:microsoft.com/office/officeart/2005/8/layout/gear1"/>
    <dgm:cxn modelId="{D7348CD9-EB08-4B31-8220-31C9B8C09270}" type="presParOf" srcId="{FA9EC4F9-280C-4A2C-9F0E-269AB5C33C72}" destId="{F5BA58A1-F201-485E-9231-A414E36CD389}" srcOrd="7" destOrd="0" presId="urn:microsoft.com/office/officeart/2005/8/layout/gear1"/>
    <dgm:cxn modelId="{E5712487-25B5-4168-876B-DCD51FBF697E}" type="presParOf" srcId="{FA9EC4F9-280C-4A2C-9F0E-269AB5C33C72}" destId="{6D732E7E-BFF0-4849-941A-633FEF61FA33}" srcOrd="8" destOrd="0" presId="urn:microsoft.com/office/officeart/2005/8/layout/gear1"/>
    <dgm:cxn modelId="{34218B92-1FBC-4F2B-A794-FB9724BCF527}" type="presParOf" srcId="{FA9EC4F9-280C-4A2C-9F0E-269AB5C33C72}" destId="{5FE0ACC0-4C2E-4767-A848-B40CFB7D1261}" srcOrd="9" destOrd="0" presId="urn:microsoft.com/office/officeart/2005/8/layout/gear1"/>
    <dgm:cxn modelId="{1C1AC3F3-C673-4BE1-948F-0B2360545A6D}" type="presParOf" srcId="{FA9EC4F9-280C-4A2C-9F0E-269AB5C33C72}" destId="{1EE9DBE2-2154-4163-BAED-7A38409814FE}" srcOrd="10" destOrd="0" presId="urn:microsoft.com/office/officeart/2005/8/layout/gear1"/>
    <dgm:cxn modelId="{C79276C2-058F-4C38-9319-3EB8576ED8EB}" type="presParOf" srcId="{FA9EC4F9-280C-4A2C-9F0E-269AB5C33C72}" destId="{7AEB44AC-0137-4A2B-87A1-A5CFD42CE2A1}" srcOrd="11" destOrd="0" presId="urn:microsoft.com/office/officeart/2005/8/layout/gear1"/>
    <dgm:cxn modelId="{3B8461A3-D162-41B5-A987-C0A9262F3578}" type="presParOf" srcId="{FA9EC4F9-280C-4A2C-9F0E-269AB5C33C72}" destId="{DA3BD316-4266-4086-954A-C969EDD5A9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F99B9F-C36A-4743-90DB-75E89EB6E1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A4314D3-C297-4B23-AF7D-1E6D79F60496}">
      <dgm:prSet phldrT="[Tekst]" custT="1"/>
      <dgm:spPr/>
      <dgm:t>
        <a:bodyPr/>
        <a:lstStyle/>
        <a:p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opieranie się wylotu cewnika </a:t>
          </a:r>
          <a:b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o ściany naczynia krwionośnego,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obecność skrzepliny przyściennej,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zbyt gwałtowne przepłukiwanie gałązek cewnika izotonicznym roztworem soli fizjologicznej,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zastosowanie antykoagulantu </a:t>
          </a:r>
          <a:b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w niewłaściwej objętości,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stopniowe wypłukiwanie antykoagulantu  (heparyny) </a:t>
          </a:r>
          <a:b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z gałązek cewnika; </a:t>
          </a:r>
          <a:endParaRPr lang="pl-PL" sz="1200" dirty="0">
            <a:latin typeface="+mn-lt"/>
          </a:endParaRPr>
        </a:p>
      </dgm:t>
    </dgm:pt>
    <dgm:pt modelId="{C908ECE3-0995-444E-BB93-D9524AC6C6F8}" type="parTrans" cxnId="{0AA6C4BC-8A70-4105-BCFF-CAD994328DF7}">
      <dgm:prSet/>
      <dgm:spPr/>
      <dgm:t>
        <a:bodyPr/>
        <a:lstStyle/>
        <a:p>
          <a:endParaRPr lang="pl-PL"/>
        </a:p>
      </dgm:t>
    </dgm:pt>
    <dgm:pt modelId="{61B170BA-3FB6-4DA8-B137-EB1A48C77E29}" type="sibTrans" cxnId="{0AA6C4BC-8A70-4105-BCFF-CAD994328DF7}">
      <dgm:prSet/>
      <dgm:spPr/>
      <dgm:t>
        <a:bodyPr/>
        <a:lstStyle/>
        <a:p>
          <a:endParaRPr lang="pl-PL"/>
        </a:p>
      </dgm:t>
    </dgm:pt>
    <dgm:pt modelId="{8DAD5624-6560-4B11-8DE6-A14C70FFBC09}">
      <dgm:prSet phldrT="[Tekst]" custT="1"/>
      <dgm:spPr/>
      <dgm:t>
        <a:bodyPr/>
        <a:lstStyle/>
        <a:p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skrzeplina przyścienna,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niewłaściwe funkcjonowanie cewnika (zaburzenia drożności),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zanieczyszczenie końcówek cewnika lub miejsca jego założenia florą bakteryjną pacjenta,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niewłaściwe postępowanie z cewnikiem-sprzeczne z zasadami aseptyki,</a:t>
          </a:r>
        </a:p>
        <a:p>
          <a:pPr rtl="0"/>
          <a:r>
            <a: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brak standardowej kontroli bakteriologicznej umożliwiającej wczesne wykrycie zakażeń;  </a:t>
          </a:r>
          <a:endParaRPr lang="pl-PL" sz="1200" dirty="0">
            <a:latin typeface="+mn-lt"/>
          </a:endParaRPr>
        </a:p>
      </dgm:t>
    </dgm:pt>
    <dgm:pt modelId="{3EEA52D6-F811-48FC-AD49-0829E6B012D0}" type="parTrans" cxnId="{E87B3D97-EECA-4748-9823-9615049D1A96}">
      <dgm:prSet/>
      <dgm:spPr/>
      <dgm:t>
        <a:bodyPr/>
        <a:lstStyle/>
        <a:p>
          <a:endParaRPr lang="pl-PL"/>
        </a:p>
      </dgm:t>
    </dgm:pt>
    <dgm:pt modelId="{BDFF42A6-08E5-4904-9BD2-85641F797FA0}" type="sibTrans" cxnId="{E87B3D97-EECA-4748-9823-9615049D1A96}">
      <dgm:prSet/>
      <dgm:spPr/>
      <dgm:t>
        <a:bodyPr/>
        <a:lstStyle/>
        <a:p>
          <a:endParaRPr lang="pl-PL"/>
        </a:p>
      </dgm:t>
    </dgm:pt>
    <dgm:pt modelId="{3C9AF994-3DCD-4B8E-A34B-0A1EBF86620A}">
      <dgm:prSet phldrT="[Tekst]" custT="1"/>
      <dgm:spPr/>
      <dgm:t>
        <a:bodyPr/>
        <a:lstStyle/>
        <a:p>
          <a:r>
            <a:rPr lang="pl-PL" sz="2000" b="1" dirty="0" smtClean="0"/>
            <a:t>Zakażenie cewnika </a:t>
          </a:r>
          <a:endParaRPr lang="pl-PL" sz="2000" b="1" dirty="0"/>
        </a:p>
      </dgm:t>
    </dgm:pt>
    <dgm:pt modelId="{3ABFF129-D605-4BEE-93BD-A691D47F22CD}" type="parTrans" cxnId="{AEC9DC10-385F-4885-A259-8463F78B76E6}">
      <dgm:prSet/>
      <dgm:spPr/>
      <dgm:t>
        <a:bodyPr/>
        <a:lstStyle/>
        <a:p>
          <a:endParaRPr lang="pl-PL"/>
        </a:p>
      </dgm:t>
    </dgm:pt>
    <dgm:pt modelId="{6D07F944-E801-4E0B-BF6C-4A4A89B513AD}" type="sibTrans" cxnId="{AEC9DC10-385F-4885-A259-8463F78B76E6}">
      <dgm:prSet/>
      <dgm:spPr/>
      <dgm:t>
        <a:bodyPr/>
        <a:lstStyle/>
        <a:p>
          <a:endParaRPr lang="pl-PL"/>
        </a:p>
      </dgm:t>
    </dgm:pt>
    <dgm:pt modelId="{107D085E-2317-49E9-9C91-ADDF966CD14D}" type="pres">
      <dgm:prSet presAssocID="{44F99B9F-C36A-4743-90DB-75E89EB6E1BA}" presName="arrowDiagram" presStyleCnt="0">
        <dgm:presLayoutVars>
          <dgm:chMax val="5"/>
          <dgm:dir/>
          <dgm:resizeHandles val="exact"/>
        </dgm:presLayoutVars>
      </dgm:prSet>
      <dgm:spPr/>
    </dgm:pt>
    <dgm:pt modelId="{676339A2-FC9B-4325-AF3C-BE4F320BE965}" type="pres">
      <dgm:prSet presAssocID="{44F99B9F-C36A-4743-90DB-75E89EB6E1BA}" presName="arrow" presStyleLbl="bgShp" presStyleIdx="0" presStyleCnt="1"/>
      <dgm:spPr/>
    </dgm:pt>
    <dgm:pt modelId="{72392FD1-2535-4A65-BDDC-726EBEC54208}" type="pres">
      <dgm:prSet presAssocID="{44F99B9F-C36A-4743-90DB-75E89EB6E1BA}" presName="arrowDiagram3" presStyleCnt="0"/>
      <dgm:spPr/>
    </dgm:pt>
    <dgm:pt modelId="{2302B0C9-4369-44D2-8D41-6BEFE3E4785D}" type="pres">
      <dgm:prSet presAssocID="{EA4314D3-C297-4B23-AF7D-1E6D79F60496}" presName="bullet3a" presStyleLbl="node1" presStyleIdx="0" presStyleCnt="3"/>
      <dgm:spPr/>
    </dgm:pt>
    <dgm:pt modelId="{EDAF0576-4BF4-4C81-89B0-4B8BFD7A557E}" type="pres">
      <dgm:prSet presAssocID="{EA4314D3-C297-4B23-AF7D-1E6D79F60496}" presName="textBox3a" presStyleLbl="revTx" presStyleIdx="0" presStyleCnt="3" custScaleX="112878" custLinFactNeighborX="10059" custLinFactNeighborY="-16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C74C0A-4D8D-4E3B-B2A7-E62E9FF7F032}" type="pres">
      <dgm:prSet presAssocID="{8DAD5624-6560-4B11-8DE6-A14C70FFBC09}" presName="bullet3b" presStyleLbl="node1" presStyleIdx="1" presStyleCnt="3"/>
      <dgm:spPr/>
    </dgm:pt>
    <dgm:pt modelId="{251B571A-6EBB-4254-BAEE-37ECF0BD2CF9}" type="pres">
      <dgm:prSet presAssocID="{8DAD5624-6560-4B11-8DE6-A14C70FFBC09}" presName="textBox3b" presStyleLbl="revTx" presStyleIdx="1" presStyleCnt="3" custScaleX="143230" custLinFactNeighborX="26042" custLinFactNeighborY="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99666F-FFB5-4100-A1DD-94DCFFF6AFFB}" type="pres">
      <dgm:prSet presAssocID="{3C9AF994-3DCD-4B8E-A34B-0A1EBF86620A}" presName="bullet3c" presStyleLbl="node1" presStyleIdx="2" presStyleCnt="3"/>
      <dgm:spPr/>
    </dgm:pt>
    <dgm:pt modelId="{54C54E2D-F547-4115-A7D0-D2B0CD1ABFF9}" type="pres">
      <dgm:prSet presAssocID="{3C9AF994-3DCD-4B8E-A34B-0A1EBF86620A}" presName="textBox3c" presStyleLbl="revTx" presStyleIdx="2" presStyleCnt="3" custScaleY="19066" custLinFactNeighborX="6120" custLinFactNeighborY="-47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3406D8-72B6-473C-94D6-2116D2E63626}" type="presOf" srcId="{EA4314D3-C297-4B23-AF7D-1E6D79F60496}" destId="{EDAF0576-4BF4-4C81-89B0-4B8BFD7A557E}" srcOrd="0" destOrd="0" presId="urn:microsoft.com/office/officeart/2005/8/layout/arrow2"/>
    <dgm:cxn modelId="{E87B3D97-EECA-4748-9823-9615049D1A96}" srcId="{44F99B9F-C36A-4743-90DB-75E89EB6E1BA}" destId="{8DAD5624-6560-4B11-8DE6-A14C70FFBC09}" srcOrd="1" destOrd="0" parTransId="{3EEA52D6-F811-48FC-AD49-0829E6B012D0}" sibTransId="{BDFF42A6-08E5-4904-9BD2-85641F797FA0}"/>
    <dgm:cxn modelId="{AD6BF537-7641-48EC-8104-26EB62F01826}" type="presOf" srcId="{44F99B9F-C36A-4743-90DB-75E89EB6E1BA}" destId="{107D085E-2317-49E9-9C91-ADDF966CD14D}" srcOrd="0" destOrd="0" presId="urn:microsoft.com/office/officeart/2005/8/layout/arrow2"/>
    <dgm:cxn modelId="{AEC9DC10-385F-4885-A259-8463F78B76E6}" srcId="{44F99B9F-C36A-4743-90DB-75E89EB6E1BA}" destId="{3C9AF994-3DCD-4B8E-A34B-0A1EBF86620A}" srcOrd="2" destOrd="0" parTransId="{3ABFF129-D605-4BEE-93BD-A691D47F22CD}" sibTransId="{6D07F944-E801-4E0B-BF6C-4A4A89B513AD}"/>
    <dgm:cxn modelId="{8E19B325-C89D-4D30-9606-8EFFE7015168}" type="presOf" srcId="{8DAD5624-6560-4B11-8DE6-A14C70FFBC09}" destId="{251B571A-6EBB-4254-BAEE-37ECF0BD2CF9}" srcOrd="0" destOrd="0" presId="urn:microsoft.com/office/officeart/2005/8/layout/arrow2"/>
    <dgm:cxn modelId="{0AA6C4BC-8A70-4105-BCFF-CAD994328DF7}" srcId="{44F99B9F-C36A-4743-90DB-75E89EB6E1BA}" destId="{EA4314D3-C297-4B23-AF7D-1E6D79F60496}" srcOrd="0" destOrd="0" parTransId="{C908ECE3-0995-444E-BB93-D9524AC6C6F8}" sibTransId="{61B170BA-3FB6-4DA8-B137-EB1A48C77E29}"/>
    <dgm:cxn modelId="{814B3EA2-38C4-4944-81B5-18CA6C6AD2DF}" type="presOf" srcId="{3C9AF994-3DCD-4B8E-A34B-0A1EBF86620A}" destId="{54C54E2D-F547-4115-A7D0-D2B0CD1ABFF9}" srcOrd="0" destOrd="0" presId="urn:microsoft.com/office/officeart/2005/8/layout/arrow2"/>
    <dgm:cxn modelId="{93A42DCA-7D7D-47FC-A827-4F82564500CA}" type="presParOf" srcId="{107D085E-2317-49E9-9C91-ADDF966CD14D}" destId="{676339A2-FC9B-4325-AF3C-BE4F320BE965}" srcOrd="0" destOrd="0" presId="urn:microsoft.com/office/officeart/2005/8/layout/arrow2"/>
    <dgm:cxn modelId="{BC7BDEC0-582B-4CFB-AF1F-F3F0DCD894D7}" type="presParOf" srcId="{107D085E-2317-49E9-9C91-ADDF966CD14D}" destId="{72392FD1-2535-4A65-BDDC-726EBEC54208}" srcOrd="1" destOrd="0" presId="urn:microsoft.com/office/officeart/2005/8/layout/arrow2"/>
    <dgm:cxn modelId="{95177FAB-1840-416A-B4D0-779EDF4073E6}" type="presParOf" srcId="{72392FD1-2535-4A65-BDDC-726EBEC54208}" destId="{2302B0C9-4369-44D2-8D41-6BEFE3E4785D}" srcOrd="0" destOrd="0" presId="urn:microsoft.com/office/officeart/2005/8/layout/arrow2"/>
    <dgm:cxn modelId="{A3929C93-7060-4448-92EC-31C376A792B5}" type="presParOf" srcId="{72392FD1-2535-4A65-BDDC-726EBEC54208}" destId="{EDAF0576-4BF4-4C81-89B0-4B8BFD7A557E}" srcOrd="1" destOrd="0" presId="urn:microsoft.com/office/officeart/2005/8/layout/arrow2"/>
    <dgm:cxn modelId="{6D4C9B75-E352-483E-8E80-F6177D043C6F}" type="presParOf" srcId="{72392FD1-2535-4A65-BDDC-726EBEC54208}" destId="{78C74C0A-4D8D-4E3B-B2A7-E62E9FF7F032}" srcOrd="2" destOrd="0" presId="urn:microsoft.com/office/officeart/2005/8/layout/arrow2"/>
    <dgm:cxn modelId="{712218A8-1A31-46A3-84BF-8429289BC972}" type="presParOf" srcId="{72392FD1-2535-4A65-BDDC-726EBEC54208}" destId="{251B571A-6EBB-4254-BAEE-37ECF0BD2CF9}" srcOrd="3" destOrd="0" presId="urn:microsoft.com/office/officeart/2005/8/layout/arrow2"/>
    <dgm:cxn modelId="{F4F9D7FE-6B5B-4A35-87EB-894C8B1CA801}" type="presParOf" srcId="{72392FD1-2535-4A65-BDDC-726EBEC54208}" destId="{A799666F-FFB5-4100-A1DD-94DCFFF6AFFB}" srcOrd="4" destOrd="0" presId="urn:microsoft.com/office/officeart/2005/8/layout/arrow2"/>
    <dgm:cxn modelId="{013473AC-36D8-4B2E-A831-F34BB93B5C05}" type="presParOf" srcId="{72392FD1-2535-4A65-BDDC-726EBEC54208}" destId="{54C54E2D-F547-4115-A7D0-D2B0CD1ABF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C10DD0-4DD3-4891-AB24-836ED815801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A732DC6-DED4-497F-84A2-4A0A00855465}">
      <dgm:prSet phldrT="[Tekst]"/>
      <dgm:spPr/>
      <dgm:t>
        <a:bodyPr/>
        <a:lstStyle/>
        <a:p>
          <a:r>
            <a:rPr lang="pl-PL" dirty="0" smtClean="0">
              <a:solidFill>
                <a:srgbClr val="0070C0"/>
              </a:solidFill>
              <a:cs typeface="Arial" pitchFamily="34" charset="0"/>
            </a:rPr>
            <a:t>Tworzenie się zakrzepów w obrębie cewnika;</a:t>
          </a:r>
        </a:p>
        <a:p>
          <a:r>
            <a:rPr lang="pl-PL" dirty="0" smtClean="0">
              <a:solidFill>
                <a:srgbClr val="0070C0"/>
              </a:solidFill>
              <a:cs typeface="Arial" pitchFamily="34" charset="0"/>
            </a:rPr>
            <a:t>Bakteriemia;</a:t>
          </a:r>
        </a:p>
        <a:p>
          <a:r>
            <a:rPr lang="pl-PL" dirty="0" smtClean="0">
              <a:solidFill>
                <a:srgbClr val="0070C0"/>
              </a:solidFill>
              <a:cs typeface="Arial" pitchFamily="34" charset="0"/>
            </a:rPr>
            <a:t>Posocznica;</a:t>
          </a:r>
        </a:p>
        <a:p>
          <a:r>
            <a:rPr lang="pl-PL" dirty="0" smtClean="0">
              <a:solidFill>
                <a:srgbClr val="0070C0"/>
              </a:solidFill>
              <a:cs typeface="Arial" pitchFamily="34" charset="0"/>
            </a:rPr>
            <a:t>Krwotoki ;</a:t>
          </a:r>
        </a:p>
        <a:p>
          <a:r>
            <a:rPr lang="pl-PL" dirty="0" smtClean="0">
              <a:solidFill>
                <a:srgbClr val="0070C0"/>
              </a:solidFill>
              <a:cs typeface="Arial" pitchFamily="34" charset="0"/>
            </a:rPr>
            <a:t>Zwężenia naczyń </a:t>
          </a:r>
          <a:endParaRPr lang="pl-PL" dirty="0">
            <a:solidFill>
              <a:srgbClr val="0070C0"/>
            </a:solidFill>
          </a:endParaRPr>
        </a:p>
      </dgm:t>
    </dgm:pt>
    <dgm:pt modelId="{A10505B7-D603-4E71-9C8D-A721A7537CD5}" type="parTrans" cxnId="{F713CFD2-DE8D-4A4C-A747-128D4486ABAF}">
      <dgm:prSet/>
      <dgm:spPr/>
      <dgm:t>
        <a:bodyPr/>
        <a:lstStyle/>
        <a:p>
          <a:endParaRPr lang="pl-PL"/>
        </a:p>
      </dgm:t>
    </dgm:pt>
    <dgm:pt modelId="{E883DAF2-4E55-4774-9288-97991D986E75}" type="sibTrans" cxnId="{F713CFD2-DE8D-4A4C-A747-128D4486ABAF}">
      <dgm:prSet/>
      <dgm:spPr/>
      <dgm:t>
        <a:bodyPr/>
        <a:lstStyle/>
        <a:p>
          <a:endParaRPr lang="pl-PL"/>
        </a:p>
      </dgm:t>
    </dgm:pt>
    <dgm:pt modelId="{F069A9EC-08EC-4B94-844D-CA29A2013003}">
      <dgm:prSet phldrT="[Tekst]"/>
      <dgm:spPr/>
      <dgm:t>
        <a:bodyPr/>
        <a:lstStyle/>
        <a:p>
          <a:r>
            <a:rPr lang="pl-PL" dirty="0" smtClean="0">
              <a:solidFill>
                <a:srgbClr val="275C9D"/>
              </a:solidFill>
            </a:rPr>
            <a:t>Utrzymanie drożności cewnika;</a:t>
          </a:r>
        </a:p>
        <a:p>
          <a:r>
            <a:rPr lang="pl-PL" dirty="0" smtClean="0">
              <a:solidFill>
                <a:srgbClr val="275C9D"/>
              </a:solidFill>
            </a:rPr>
            <a:t>Eliminacja lub ograniczenie powikłań infekcyjnych; </a:t>
          </a:r>
        </a:p>
        <a:p>
          <a:r>
            <a:rPr lang="pl-PL" dirty="0" smtClean="0">
              <a:solidFill>
                <a:srgbClr val="275C9D"/>
              </a:solidFill>
            </a:rPr>
            <a:t>Ograniczenie powikłań krwotocznych</a:t>
          </a:r>
          <a:endParaRPr lang="pl-PL" dirty="0"/>
        </a:p>
      </dgm:t>
    </dgm:pt>
    <dgm:pt modelId="{388F94BB-176B-4434-B138-8909BFE90B4C}" type="parTrans" cxnId="{B4A43942-AC4A-4F61-9A5E-65B078195F0F}">
      <dgm:prSet/>
      <dgm:spPr/>
      <dgm:t>
        <a:bodyPr/>
        <a:lstStyle/>
        <a:p>
          <a:endParaRPr lang="pl-PL"/>
        </a:p>
      </dgm:t>
    </dgm:pt>
    <dgm:pt modelId="{87E0938D-D313-4CCE-88DD-F298D89AFF9D}" type="sibTrans" cxnId="{B4A43942-AC4A-4F61-9A5E-65B078195F0F}">
      <dgm:prSet/>
      <dgm:spPr/>
      <dgm:t>
        <a:bodyPr/>
        <a:lstStyle/>
        <a:p>
          <a:endParaRPr lang="pl-PL"/>
        </a:p>
      </dgm:t>
    </dgm:pt>
    <dgm:pt modelId="{58136416-4AB6-455F-9C55-6E36F6A29A83}" type="pres">
      <dgm:prSet presAssocID="{54C10DD0-4DD3-4891-AB24-836ED815801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0CB43F-228F-48EC-B3A1-D06B69C755DD}" type="pres">
      <dgm:prSet presAssocID="{54C10DD0-4DD3-4891-AB24-836ED815801B}" presName="divider" presStyleLbl="fgShp" presStyleIdx="0" presStyleCnt="1"/>
      <dgm:spPr/>
    </dgm:pt>
    <dgm:pt modelId="{AF70F99A-8894-4BFA-B2E4-421B77B9B158}" type="pres">
      <dgm:prSet presAssocID="{0A732DC6-DED4-497F-84A2-4A0A00855465}" presName="downArrow" presStyleLbl="node1" presStyleIdx="0" presStyleCnt="2"/>
      <dgm:spPr/>
    </dgm:pt>
    <dgm:pt modelId="{5A480926-2A11-4AAA-864E-4A11ECA88D68}" type="pres">
      <dgm:prSet presAssocID="{0A732DC6-DED4-497F-84A2-4A0A0085546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BA9A3B-BDA6-43C6-B54A-4113D476481F}" type="pres">
      <dgm:prSet presAssocID="{F069A9EC-08EC-4B94-844D-CA29A2013003}" presName="upArrow" presStyleLbl="node1" presStyleIdx="1" presStyleCnt="2"/>
      <dgm:spPr/>
    </dgm:pt>
    <dgm:pt modelId="{2B5D1B49-6C1A-464D-A9D0-EC02BF4F6142}" type="pres">
      <dgm:prSet presAssocID="{F069A9EC-08EC-4B94-844D-CA29A201300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4C2E06-875F-48D7-A6A5-DE3C99DF734C}" type="presOf" srcId="{0A732DC6-DED4-497F-84A2-4A0A00855465}" destId="{5A480926-2A11-4AAA-864E-4A11ECA88D68}" srcOrd="0" destOrd="0" presId="urn:microsoft.com/office/officeart/2005/8/layout/arrow3"/>
    <dgm:cxn modelId="{F713CFD2-DE8D-4A4C-A747-128D4486ABAF}" srcId="{54C10DD0-4DD3-4891-AB24-836ED815801B}" destId="{0A732DC6-DED4-497F-84A2-4A0A00855465}" srcOrd="0" destOrd="0" parTransId="{A10505B7-D603-4E71-9C8D-A721A7537CD5}" sibTransId="{E883DAF2-4E55-4774-9288-97991D986E75}"/>
    <dgm:cxn modelId="{5B6E7481-1350-4D7F-8488-FDC99A3745CC}" type="presOf" srcId="{54C10DD0-4DD3-4891-AB24-836ED815801B}" destId="{58136416-4AB6-455F-9C55-6E36F6A29A83}" srcOrd="0" destOrd="0" presId="urn:microsoft.com/office/officeart/2005/8/layout/arrow3"/>
    <dgm:cxn modelId="{100CBCE0-45DC-42C3-8CC9-42E146045A23}" type="presOf" srcId="{F069A9EC-08EC-4B94-844D-CA29A2013003}" destId="{2B5D1B49-6C1A-464D-A9D0-EC02BF4F6142}" srcOrd="0" destOrd="0" presId="urn:microsoft.com/office/officeart/2005/8/layout/arrow3"/>
    <dgm:cxn modelId="{B4A43942-AC4A-4F61-9A5E-65B078195F0F}" srcId="{54C10DD0-4DD3-4891-AB24-836ED815801B}" destId="{F069A9EC-08EC-4B94-844D-CA29A2013003}" srcOrd="1" destOrd="0" parTransId="{388F94BB-176B-4434-B138-8909BFE90B4C}" sibTransId="{87E0938D-D313-4CCE-88DD-F298D89AFF9D}"/>
    <dgm:cxn modelId="{D70F262B-72BD-4A19-A96B-87C20D7A997A}" type="presParOf" srcId="{58136416-4AB6-455F-9C55-6E36F6A29A83}" destId="{800CB43F-228F-48EC-B3A1-D06B69C755DD}" srcOrd="0" destOrd="0" presId="urn:microsoft.com/office/officeart/2005/8/layout/arrow3"/>
    <dgm:cxn modelId="{9EE47121-1E51-4B62-9382-1BAEBB8F7193}" type="presParOf" srcId="{58136416-4AB6-455F-9C55-6E36F6A29A83}" destId="{AF70F99A-8894-4BFA-B2E4-421B77B9B158}" srcOrd="1" destOrd="0" presId="urn:microsoft.com/office/officeart/2005/8/layout/arrow3"/>
    <dgm:cxn modelId="{9881563D-B3E6-484D-B07D-3EF5004ADE74}" type="presParOf" srcId="{58136416-4AB6-455F-9C55-6E36F6A29A83}" destId="{5A480926-2A11-4AAA-864E-4A11ECA88D68}" srcOrd="2" destOrd="0" presId="urn:microsoft.com/office/officeart/2005/8/layout/arrow3"/>
    <dgm:cxn modelId="{9075150A-EDCB-4738-8902-3B63DE2B5558}" type="presParOf" srcId="{58136416-4AB6-455F-9C55-6E36F6A29A83}" destId="{45BA9A3B-BDA6-43C6-B54A-4113D476481F}" srcOrd="3" destOrd="0" presId="urn:microsoft.com/office/officeart/2005/8/layout/arrow3"/>
    <dgm:cxn modelId="{F99498B5-4B8A-412A-973F-3B464BD2E8B8}" type="presParOf" srcId="{58136416-4AB6-455F-9C55-6E36F6A29A83}" destId="{2B5D1B49-6C1A-464D-A9D0-EC02BF4F614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23510E-B6E4-4AAD-8FCB-6E529E48B34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7F344D-7E28-4F6A-B07F-F8034DAD0514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Dyskomfort zabiegu dializy = niewystarczająca dawka dializy</a:t>
          </a:r>
          <a:endParaRPr lang="pl-PL" sz="1400" b="1" dirty="0">
            <a:solidFill>
              <a:schemeClr val="bg1"/>
            </a:solidFill>
          </a:endParaRPr>
        </a:p>
      </dgm:t>
    </dgm:pt>
    <dgm:pt modelId="{50737C5B-8697-4D5D-B998-2913A3738910}" type="parTrans" cxnId="{DA9E2942-9F7B-4C52-8E6F-93DD0444642D}">
      <dgm:prSet/>
      <dgm:spPr/>
      <dgm:t>
        <a:bodyPr/>
        <a:lstStyle/>
        <a:p>
          <a:endParaRPr lang="pl-PL"/>
        </a:p>
      </dgm:t>
    </dgm:pt>
    <dgm:pt modelId="{A1F60AA7-6450-4DD5-A4BC-827014B5B2E6}" type="sibTrans" cxnId="{DA9E2942-9F7B-4C52-8E6F-93DD0444642D}">
      <dgm:prSet/>
      <dgm:spPr/>
      <dgm:t>
        <a:bodyPr/>
        <a:lstStyle/>
        <a:p>
          <a:endParaRPr lang="pl-PL"/>
        </a:p>
      </dgm:t>
    </dgm:pt>
    <dgm:pt modelId="{7168E9CC-ACDB-4EF2-9B2D-1AED5F3FECC1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Postępujące niedożywienie oraz tworzenie się procesów zapalnych</a:t>
          </a:r>
          <a:endParaRPr lang="pl-PL" sz="1400" b="1" dirty="0">
            <a:solidFill>
              <a:schemeClr val="bg1"/>
            </a:solidFill>
          </a:endParaRPr>
        </a:p>
      </dgm:t>
    </dgm:pt>
    <dgm:pt modelId="{E46CAB44-23AD-432D-87E8-21DA780589E8}" type="parTrans" cxnId="{F4653EBD-6489-4C28-BF37-74AC7459A908}">
      <dgm:prSet/>
      <dgm:spPr/>
      <dgm:t>
        <a:bodyPr/>
        <a:lstStyle/>
        <a:p>
          <a:endParaRPr lang="pl-PL"/>
        </a:p>
      </dgm:t>
    </dgm:pt>
    <dgm:pt modelId="{FEA7D098-9074-4303-9EDC-80BEA83935BA}" type="sibTrans" cxnId="{F4653EBD-6489-4C28-BF37-74AC7459A908}">
      <dgm:prSet/>
      <dgm:spPr/>
      <dgm:t>
        <a:bodyPr/>
        <a:lstStyle/>
        <a:p>
          <a:endParaRPr lang="pl-PL"/>
        </a:p>
      </dgm:t>
    </dgm:pt>
    <dgm:pt modelId="{54717AF0-7A4E-45EF-A917-19127671D361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bg1"/>
              </a:solidFill>
            </a:rPr>
            <a:t/>
          </a:r>
          <a:br>
            <a:rPr lang="pl-PL" sz="1600" b="1" dirty="0" smtClean="0">
              <a:solidFill>
                <a:schemeClr val="bg1"/>
              </a:solidFill>
            </a:rPr>
          </a:br>
          <a:r>
            <a:rPr lang="pl-PL" sz="1400" b="1" dirty="0" smtClean="0">
              <a:solidFill>
                <a:schemeClr val="bg1"/>
              </a:solidFill>
            </a:rPr>
            <a:t>Zwiększone zapotrzebowanie na czynnik stymulujący erytropoezę </a:t>
          </a:r>
          <a:br>
            <a:rPr lang="pl-PL" sz="1400" b="1" dirty="0" smtClean="0">
              <a:solidFill>
                <a:schemeClr val="bg1"/>
              </a:solidFill>
            </a:rPr>
          </a:br>
          <a:r>
            <a:rPr lang="pl-PL" sz="1400" b="1" dirty="0" smtClean="0">
              <a:solidFill>
                <a:schemeClr val="bg1"/>
              </a:solidFill>
            </a:rPr>
            <a:t>(ESA)</a:t>
          </a:r>
          <a:endParaRPr lang="pl-PL" sz="1400" b="1" dirty="0">
            <a:solidFill>
              <a:schemeClr val="bg1"/>
            </a:solidFill>
          </a:endParaRPr>
        </a:p>
      </dgm:t>
    </dgm:pt>
    <dgm:pt modelId="{49292962-F8A1-4B59-B575-CEE6DE3C06BA}" type="parTrans" cxnId="{1B21E4DD-F792-4030-B8F1-1BF3D205AC56}">
      <dgm:prSet/>
      <dgm:spPr/>
      <dgm:t>
        <a:bodyPr/>
        <a:lstStyle/>
        <a:p>
          <a:endParaRPr lang="pl-PL"/>
        </a:p>
      </dgm:t>
    </dgm:pt>
    <dgm:pt modelId="{85F2AA99-C449-434A-A1BB-80AD29F22B5D}" type="sibTrans" cxnId="{1B21E4DD-F792-4030-B8F1-1BF3D205AC56}">
      <dgm:prSet/>
      <dgm:spPr/>
      <dgm:t>
        <a:bodyPr/>
        <a:lstStyle/>
        <a:p>
          <a:endParaRPr lang="pl-PL"/>
        </a:p>
      </dgm:t>
    </dgm:pt>
    <dgm:pt modelId="{6506F115-283F-4199-8042-4DB9DA16A7FF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Infekcje </a:t>
          </a:r>
          <a:br>
            <a:rPr lang="pl-PL" sz="1200" b="1" dirty="0" smtClean="0">
              <a:solidFill>
                <a:schemeClr val="bg1"/>
              </a:solidFill>
            </a:rPr>
          </a:br>
          <a:r>
            <a:rPr lang="pl-PL" sz="1200" b="1" dirty="0" err="1" smtClean="0">
              <a:solidFill>
                <a:schemeClr val="bg1"/>
              </a:solidFill>
            </a:rPr>
            <a:t>odcewnikowe</a:t>
          </a:r>
          <a:r>
            <a:rPr lang="pl-PL" sz="1200" b="1" dirty="0" smtClean="0">
              <a:solidFill>
                <a:schemeClr val="bg1"/>
              </a:solidFill>
            </a:rPr>
            <a:t> przebiegające w sposób nietypowy (brak wzrostu temperatury ciała oraz charakterystycznych objawów zapalnych)</a:t>
          </a:r>
          <a:endParaRPr lang="pl-PL" sz="1200" b="1" dirty="0">
            <a:solidFill>
              <a:schemeClr val="bg1"/>
            </a:solidFill>
          </a:endParaRPr>
        </a:p>
      </dgm:t>
    </dgm:pt>
    <dgm:pt modelId="{26980F9A-1533-459C-A89B-F79D9230C0E4}" type="parTrans" cxnId="{A9F9025C-D73E-4884-A75E-9CD8824A3049}">
      <dgm:prSet/>
      <dgm:spPr/>
      <dgm:t>
        <a:bodyPr/>
        <a:lstStyle/>
        <a:p>
          <a:endParaRPr lang="pl-PL"/>
        </a:p>
      </dgm:t>
    </dgm:pt>
    <dgm:pt modelId="{26095CD9-8016-4ACD-B286-EB1A2CC95C5C}" type="sibTrans" cxnId="{A9F9025C-D73E-4884-A75E-9CD8824A3049}">
      <dgm:prSet/>
      <dgm:spPr/>
      <dgm:t>
        <a:bodyPr/>
        <a:lstStyle/>
        <a:p>
          <a:endParaRPr lang="pl-PL"/>
        </a:p>
      </dgm:t>
    </dgm:pt>
    <dgm:pt modelId="{68E9D42D-F7D3-493F-AB3D-6E928D5B412E}" type="pres">
      <dgm:prSet presAssocID="{CD23510E-B6E4-4AAD-8FCB-6E529E48B34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4C57BA-AF38-4013-A285-03D33AE25FA3}" type="pres">
      <dgm:prSet presAssocID="{CD23510E-B6E4-4AAD-8FCB-6E529E48B347}" presName="triangle1" presStyleLbl="node1" presStyleIdx="0" presStyleCnt="4" custScaleX="1302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7A04E-8D07-402A-8E2C-786E4815DDAA}" type="pres">
      <dgm:prSet presAssocID="{CD23510E-B6E4-4AAD-8FCB-6E529E48B347}" presName="triangle2" presStyleLbl="node1" presStyleIdx="1" presStyleCnt="4" custScaleX="129068" custLinFactNeighborX="-14866" custLinFactNeighborY="-13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07AC11-3312-4AC1-BF2E-8765D59A1A2A}" type="pres">
      <dgm:prSet presAssocID="{CD23510E-B6E4-4AAD-8FCB-6E529E48B347}" presName="triangle3" presStyleLbl="node1" presStyleIdx="2" presStyleCnt="4" custScaleX="1302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1B2716-C05A-4EFA-B386-980944F644DD}" type="pres">
      <dgm:prSet presAssocID="{CD23510E-B6E4-4AAD-8FCB-6E529E48B347}" presName="triangle4" presStyleLbl="node1" presStyleIdx="3" presStyleCnt="4" custScaleX="129865" custLinFactNeighborX="15400" custLinFactNeighborY="-13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F9025C-D73E-4884-A75E-9CD8824A3049}" srcId="{CD23510E-B6E4-4AAD-8FCB-6E529E48B347}" destId="{6506F115-283F-4199-8042-4DB9DA16A7FF}" srcOrd="3" destOrd="0" parTransId="{26980F9A-1533-459C-A89B-F79D9230C0E4}" sibTransId="{26095CD9-8016-4ACD-B286-EB1A2CC95C5C}"/>
    <dgm:cxn modelId="{9396C9E0-AE0A-4F49-98AF-06631BBF4B56}" type="presOf" srcId="{4F7F344D-7E28-4F6A-B07F-F8034DAD0514}" destId="{A94C57BA-AF38-4013-A285-03D33AE25FA3}" srcOrd="0" destOrd="0" presId="urn:microsoft.com/office/officeart/2005/8/layout/pyramid4"/>
    <dgm:cxn modelId="{F4653EBD-6489-4C28-BF37-74AC7459A908}" srcId="{CD23510E-B6E4-4AAD-8FCB-6E529E48B347}" destId="{7168E9CC-ACDB-4EF2-9B2D-1AED5F3FECC1}" srcOrd="1" destOrd="0" parTransId="{E46CAB44-23AD-432D-87E8-21DA780589E8}" sibTransId="{FEA7D098-9074-4303-9EDC-80BEA83935BA}"/>
    <dgm:cxn modelId="{F0558196-9BCB-444E-B8ED-DD0DA8D29657}" type="presOf" srcId="{54717AF0-7A4E-45EF-A917-19127671D361}" destId="{DD07AC11-3312-4AC1-BF2E-8765D59A1A2A}" srcOrd="0" destOrd="0" presId="urn:microsoft.com/office/officeart/2005/8/layout/pyramid4"/>
    <dgm:cxn modelId="{A9E0240E-AEAA-4703-ABF5-B375AED1F2B4}" type="presOf" srcId="{7168E9CC-ACDB-4EF2-9B2D-1AED5F3FECC1}" destId="{2397A04E-8D07-402A-8E2C-786E4815DDAA}" srcOrd="0" destOrd="0" presId="urn:microsoft.com/office/officeart/2005/8/layout/pyramid4"/>
    <dgm:cxn modelId="{FB0D4808-9BCF-4718-8511-1CE6D1F7E940}" type="presOf" srcId="{CD23510E-B6E4-4AAD-8FCB-6E529E48B347}" destId="{68E9D42D-F7D3-493F-AB3D-6E928D5B412E}" srcOrd="0" destOrd="0" presId="urn:microsoft.com/office/officeart/2005/8/layout/pyramid4"/>
    <dgm:cxn modelId="{DB8F55C3-F8C4-4484-9497-97E87481446A}" type="presOf" srcId="{6506F115-283F-4199-8042-4DB9DA16A7FF}" destId="{701B2716-C05A-4EFA-B386-980944F644DD}" srcOrd="0" destOrd="0" presId="urn:microsoft.com/office/officeart/2005/8/layout/pyramid4"/>
    <dgm:cxn modelId="{DA9E2942-9F7B-4C52-8E6F-93DD0444642D}" srcId="{CD23510E-B6E4-4AAD-8FCB-6E529E48B347}" destId="{4F7F344D-7E28-4F6A-B07F-F8034DAD0514}" srcOrd="0" destOrd="0" parTransId="{50737C5B-8697-4D5D-B998-2913A3738910}" sibTransId="{A1F60AA7-6450-4DD5-A4BC-827014B5B2E6}"/>
    <dgm:cxn modelId="{1B21E4DD-F792-4030-B8F1-1BF3D205AC56}" srcId="{CD23510E-B6E4-4AAD-8FCB-6E529E48B347}" destId="{54717AF0-7A4E-45EF-A917-19127671D361}" srcOrd="2" destOrd="0" parTransId="{49292962-F8A1-4B59-B575-CEE6DE3C06BA}" sibTransId="{85F2AA99-C449-434A-A1BB-80AD29F22B5D}"/>
    <dgm:cxn modelId="{31DC1F11-29B6-4B3C-BB02-9AF04CBE69AF}" type="presParOf" srcId="{68E9D42D-F7D3-493F-AB3D-6E928D5B412E}" destId="{A94C57BA-AF38-4013-A285-03D33AE25FA3}" srcOrd="0" destOrd="0" presId="urn:microsoft.com/office/officeart/2005/8/layout/pyramid4"/>
    <dgm:cxn modelId="{6B6CFE69-EF69-4A6A-A622-9D29376D61F6}" type="presParOf" srcId="{68E9D42D-F7D3-493F-AB3D-6E928D5B412E}" destId="{2397A04E-8D07-402A-8E2C-786E4815DDAA}" srcOrd="1" destOrd="0" presId="urn:microsoft.com/office/officeart/2005/8/layout/pyramid4"/>
    <dgm:cxn modelId="{66720F79-FD0B-4741-B28C-B00AACCB843A}" type="presParOf" srcId="{68E9D42D-F7D3-493F-AB3D-6E928D5B412E}" destId="{DD07AC11-3312-4AC1-BF2E-8765D59A1A2A}" srcOrd="2" destOrd="0" presId="urn:microsoft.com/office/officeart/2005/8/layout/pyramid4"/>
    <dgm:cxn modelId="{35D70541-165D-48E8-A7E3-F4C86993BCDB}" type="presParOf" srcId="{68E9D42D-F7D3-493F-AB3D-6E928D5B412E}" destId="{701B2716-C05A-4EFA-B386-980944F644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7B11B-F710-496D-810C-C341AAD84B77}" type="doc">
      <dgm:prSet loTypeId="urn:microsoft.com/office/officeart/2005/8/layout/process4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A9D69F9-6C1B-4E0D-81CD-2566DBAD0839}">
      <dgm:prSet phldrT="[Tekst]" custT="1"/>
      <dgm:spPr/>
      <dgm:t>
        <a:bodyPr/>
        <a:lstStyle/>
        <a:p>
          <a:r>
            <a:rPr lang="pl-PL" sz="1600" dirty="0" smtClean="0"/>
            <a:t>Złe funkcjonowanie cewnika permanentnego do hemodializy</a:t>
          </a:r>
        </a:p>
        <a:p>
          <a:r>
            <a:rPr lang="pl-PL" sz="1600" dirty="0" smtClean="0"/>
            <a:t>(przepływ krwi &lt;200ml/min lub brak poboru z jednej gałązki cewnika)</a:t>
          </a:r>
          <a:endParaRPr lang="pl-PL" sz="1600" dirty="0"/>
        </a:p>
      </dgm:t>
    </dgm:pt>
    <dgm:pt modelId="{B2F5F326-3E68-41DB-80F8-2C03BA165C6B}" type="parTrans" cxnId="{4B564975-3046-409D-A1C0-9A0C3952151B}">
      <dgm:prSet/>
      <dgm:spPr/>
      <dgm:t>
        <a:bodyPr/>
        <a:lstStyle/>
        <a:p>
          <a:endParaRPr lang="pl-PL"/>
        </a:p>
      </dgm:t>
    </dgm:pt>
    <dgm:pt modelId="{74586259-31D1-4777-9C2F-DF28DD631067}" type="sibTrans" cxnId="{4B564975-3046-409D-A1C0-9A0C3952151B}">
      <dgm:prSet/>
      <dgm:spPr/>
      <dgm:t>
        <a:bodyPr/>
        <a:lstStyle/>
        <a:p>
          <a:endParaRPr lang="pl-PL"/>
        </a:p>
      </dgm:t>
    </dgm:pt>
    <dgm:pt modelId="{0050DC31-AC01-461D-BEEF-49D095E0AE63}">
      <dgm:prSet phldrT="[Tekst]" custT="1"/>
      <dgm:spPr/>
      <dgm:t>
        <a:bodyPr/>
        <a:lstStyle/>
        <a:p>
          <a:r>
            <a:rPr lang="pl-PL" sz="1050" dirty="0" smtClean="0"/>
            <a:t>- </a:t>
          </a:r>
          <a:r>
            <a:rPr lang="pl-PL" sz="1100" dirty="0" smtClean="0"/>
            <a:t>przemieszczenie cewnika</a:t>
          </a:r>
          <a:endParaRPr lang="pl-PL" sz="1100" dirty="0"/>
        </a:p>
      </dgm:t>
    </dgm:pt>
    <dgm:pt modelId="{D58FC8C3-DCCE-4A22-9966-DD0969912045}" type="parTrans" cxnId="{D221301E-750B-459C-A034-5F4A880CEBA2}">
      <dgm:prSet/>
      <dgm:spPr/>
      <dgm:t>
        <a:bodyPr/>
        <a:lstStyle/>
        <a:p>
          <a:endParaRPr lang="pl-PL"/>
        </a:p>
      </dgm:t>
    </dgm:pt>
    <dgm:pt modelId="{515F40C1-1DCD-48BD-80F2-43C7EE9165A8}" type="sibTrans" cxnId="{D221301E-750B-459C-A034-5F4A880CEBA2}">
      <dgm:prSet/>
      <dgm:spPr/>
      <dgm:t>
        <a:bodyPr/>
        <a:lstStyle/>
        <a:p>
          <a:endParaRPr lang="pl-PL"/>
        </a:p>
      </dgm:t>
    </dgm:pt>
    <dgm:pt modelId="{BBA3A5C4-E40C-41F1-9128-F84B30287EF0}">
      <dgm:prSet phldrT="[Tekst]" custT="1"/>
      <dgm:spPr/>
      <dgm:t>
        <a:bodyPr/>
        <a:lstStyle/>
        <a:p>
          <a:r>
            <a:rPr lang="pl-PL" sz="1100" dirty="0" smtClean="0"/>
            <a:t>- niedrożność światła cewnika spowodowana skrzepliną przyścienną</a:t>
          </a:r>
          <a:endParaRPr lang="pl-PL" sz="1100" dirty="0"/>
        </a:p>
      </dgm:t>
    </dgm:pt>
    <dgm:pt modelId="{2BD564BE-4F00-45B6-AA2D-B9E85170261A}" type="parTrans" cxnId="{0CFAE96F-533E-448D-9379-D9BFA0578EA1}">
      <dgm:prSet/>
      <dgm:spPr/>
      <dgm:t>
        <a:bodyPr/>
        <a:lstStyle/>
        <a:p>
          <a:endParaRPr lang="pl-PL"/>
        </a:p>
      </dgm:t>
    </dgm:pt>
    <dgm:pt modelId="{D5779B65-8951-418E-84A9-A617285D75A9}" type="sibTrans" cxnId="{0CFAE96F-533E-448D-9379-D9BFA0578EA1}">
      <dgm:prSet/>
      <dgm:spPr/>
      <dgm:t>
        <a:bodyPr/>
        <a:lstStyle/>
        <a:p>
          <a:endParaRPr lang="pl-PL"/>
        </a:p>
      </dgm:t>
    </dgm:pt>
    <dgm:pt modelId="{14CB6D1E-4377-4DC2-B253-D9E333BABE47}">
      <dgm:prSet phldrT="[Tekst]" custT="1"/>
      <dgm:spPr/>
      <dgm:t>
        <a:bodyPr/>
        <a:lstStyle/>
        <a:p>
          <a:r>
            <a:rPr lang="pl-PL" sz="1600" dirty="0" smtClean="0"/>
            <a:t>Wdrożenie procedury udrożnienia cewnika do HD przy pomocy heparyny</a:t>
          </a:r>
          <a:endParaRPr lang="pl-PL" sz="1600" dirty="0"/>
        </a:p>
      </dgm:t>
    </dgm:pt>
    <dgm:pt modelId="{66BD8075-382F-4F50-8D86-A2FF4E45EC66}" type="parTrans" cxnId="{5134DE1F-3543-4CC7-8338-B401363546F4}">
      <dgm:prSet/>
      <dgm:spPr/>
      <dgm:t>
        <a:bodyPr/>
        <a:lstStyle/>
        <a:p>
          <a:endParaRPr lang="pl-PL"/>
        </a:p>
      </dgm:t>
    </dgm:pt>
    <dgm:pt modelId="{094F8AEA-9F8F-414D-8638-EB5BFE24E35F}" type="sibTrans" cxnId="{5134DE1F-3543-4CC7-8338-B401363546F4}">
      <dgm:prSet/>
      <dgm:spPr/>
      <dgm:t>
        <a:bodyPr/>
        <a:lstStyle/>
        <a:p>
          <a:endParaRPr lang="pl-PL"/>
        </a:p>
      </dgm:t>
    </dgm:pt>
    <dgm:pt modelId="{7FF881AE-2D9B-4B07-8FD4-4EA362559B21}">
      <dgm:prSet phldrT="[Tekst]" custT="1"/>
      <dgm:spPr/>
      <dgm:t>
        <a:bodyPr/>
        <a:lstStyle/>
        <a:p>
          <a:r>
            <a:rPr lang="pl-PL" sz="1600" dirty="0" smtClean="0"/>
            <a:t>Wykluczenie p/wskazań do udrożnienia cewnika preparatem </a:t>
          </a:r>
          <a:r>
            <a:rPr lang="pl-PL" sz="1600" dirty="0" err="1" smtClean="0"/>
            <a:t>trombolitycznym</a:t>
          </a:r>
          <a:r>
            <a:rPr lang="pl-PL" sz="1600" dirty="0" smtClean="0"/>
            <a:t> </a:t>
          </a:r>
          <a:endParaRPr lang="pl-PL" sz="1600" dirty="0"/>
        </a:p>
      </dgm:t>
    </dgm:pt>
    <dgm:pt modelId="{85AB41AE-52F2-498F-92CF-6C16B4FC9B25}" type="parTrans" cxnId="{DC3C9F10-985C-4559-84F8-D848C22A41B9}">
      <dgm:prSet/>
      <dgm:spPr/>
      <dgm:t>
        <a:bodyPr/>
        <a:lstStyle/>
        <a:p>
          <a:endParaRPr lang="pl-PL"/>
        </a:p>
      </dgm:t>
    </dgm:pt>
    <dgm:pt modelId="{1669710B-F837-4A8E-B6CF-6D5D11E2C27D}" type="sibTrans" cxnId="{DC3C9F10-985C-4559-84F8-D848C22A41B9}">
      <dgm:prSet/>
      <dgm:spPr/>
      <dgm:t>
        <a:bodyPr/>
        <a:lstStyle/>
        <a:p>
          <a:endParaRPr lang="pl-PL"/>
        </a:p>
      </dgm:t>
    </dgm:pt>
    <dgm:pt modelId="{9DB4D738-F2AA-4A6F-8011-D94B3622145B}">
      <dgm:prSet phldrT="[Tekst]" custT="1"/>
      <dgm:spPr/>
      <dgm:t>
        <a:bodyPr/>
        <a:lstStyle/>
        <a:p>
          <a:r>
            <a:rPr lang="pl-PL" sz="1600" dirty="0" smtClean="0"/>
            <a:t>Wdrożenie procedury udrożnienia cewnika do HD preparatem </a:t>
          </a:r>
          <a:r>
            <a:rPr lang="pl-PL" sz="1600" dirty="0" err="1" smtClean="0"/>
            <a:t>trombolitycznym</a:t>
          </a:r>
          <a:endParaRPr lang="pl-PL" sz="1600" dirty="0" smtClean="0"/>
        </a:p>
        <a:p>
          <a:r>
            <a:rPr lang="pl-PL" sz="1600" dirty="0" smtClean="0"/>
            <a:t> (pisemne zlecenia lekarskie w karcie dializ pacjenta)</a:t>
          </a:r>
          <a:endParaRPr lang="pl-PL" sz="1600" dirty="0"/>
        </a:p>
      </dgm:t>
    </dgm:pt>
    <dgm:pt modelId="{96A2C741-BC76-4CDC-A89D-F47B3328589F}" type="parTrans" cxnId="{1F5B5661-E434-4781-8575-8CAEB69E0777}">
      <dgm:prSet/>
      <dgm:spPr/>
      <dgm:t>
        <a:bodyPr/>
        <a:lstStyle/>
        <a:p>
          <a:endParaRPr lang="pl-PL"/>
        </a:p>
      </dgm:t>
    </dgm:pt>
    <dgm:pt modelId="{55AD3FB1-D9C0-4CE8-8B7B-66F308856318}" type="sibTrans" cxnId="{1F5B5661-E434-4781-8575-8CAEB69E0777}">
      <dgm:prSet/>
      <dgm:spPr/>
      <dgm:t>
        <a:bodyPr/>
        <a:lstStyle/>
        <a:p>
          <a:endParaRPr lang="pl-PL"/>
        </a:p>
      </dgm:t>
    </dgm:pt>
    <dgm:pt modelId="{06EEF0D8-8DEE-4E73-947A-640599A130FA}">
      <dgm:prSet custT="1"/>
      <dgm:spPr/>
      <dgm:t>
        <a:bodyPr/>
        <a:lstStyle/>
        <a:p>
          <a:r>
            <a:rPr lang="pl-PL" sz="1600" dirty="0" smtClean="0"/>
            <a:t>Ocena cewnika permanentnego pod kątem przyczyny jego dysfunkcji:</a:t>
          </a:r>
          <a:endParaRPr lang="pl-PL" sz="1600" dirty="0"/>
        </a:p>
      </dgm:t>
    </dgm:pt>
    <dgm:pt modelId="{58FE3924-38AF-4D15-9888-290ECB70C121}" type="parTrans" cxnId="{776991E5-D2F0-46F7-8541-8B8FC7ADA6FA}">
      <dgm:prSet/>
      <dgm:spPr/>
      <dgm:t>
        <a:bodyPr/>
        <a:lstStyle/>
        <a:p>
          <a:endParaRPr lang="pl-PL"/>
        </a:p>
      </dgm:t>
    </dgm:pt>
    <dgm:pt modelId="{ED19CFBF-29D7-4675-AFD4-A7673F5D6F88}" type="sibTrans" cxnId="{776991E5-D2F0-46F7-8541-8B8FC7ADA6FA}">
      <dgm:prSet/>
      <dgm:spPr/>
      <dgm:t>
        <a:bodyPr/>
        <a:lstStyle/>
        <a:p>
          <a:endParaRPr lang="pl-PL"/>
        </a:p>
      </dgm:t>
    </dgm:pt>
    <dgm:pt modelId="{D38A481A-FBAC-435C-8C45-D98EC2D59BDB}">
      <dgm:prSet custT="1"/>
      <dgm:spPr/>
      <dgm:t>
        <a:bodyPr/>
        <a:lstStyle/>
        <a:p>
          <a:r>
            <a:rPr lang="pl-PL" sz="1100" dirty="0" smtClean="0"/>
            <a:t>- niedokładne przepłukanie gałązek cewnika przed zabiegiem HD</a:t>
          </a:r>
        </a:p>
      </dgm:t>
    </dgm:pt>
    <dgm:pt modelId="{805E38BB-9FFB-4F17-A530-E55524E09FB7}" type="parTrans" cxnId="{0303474B-5465-4E17-8E26-61979AF6ED44}">
      <dgm:prSet/>
      <dgm:spPr/>
      <dgm:t>
        <a:bodyPr/>
        <a:lstStyle/>
        <a:p>
          <a:endParaRPr lang="pl-PL"/>
        </a:p>
      </dgm:t>
    </dgm:pt>
    <dgm:pt modelId="{19DE4B8D-B9FC-45BF-962E-415A6299EB3C}" type="sibTrans" cxnId="{0303474B-5465-4E17-8E26-61979AF6ED44}">
      <dgm:prSet/>
      <dgm:spPr/>
      <dgm:t>
        <a:bodyPr/>
        <a:lstStyle/>
        <a:p>
          <a:endParaRPr lang="pl-PL"/>
        </a:p>
      </dgm:t>
    </dgm:pt>
    <dgm:pt modelId="{8D03A5E6-F7ED-4214-A450-44A1564B63E1}">
      <dgm:prSet phldrT="[Tekst]" custT="1"/>
      <dgm:spPr/>
      <dgm:t>
        <a:bodyPr/>
        <a:lstStyle/>
        <a:p>
          <a:r>
            <a:rPr lang="pl-PL" sz="1100" dirty="0" smtClean="0"/>
            <a:t>- </a:t>
          </a:r>
          <a:r>
            <a:rPr lang="pl-PL" sz="1200" dirty="0" smtClean="0"/>
            <a:t>nieprawidłowe ułożenie pacjenta w trakcie zabiegu HD </a:t>
          </a:r>
          <a:endParaRPr lang="pl-PL" sz="1200" dirty="0"/>
        </a:p>
      </dgm:t>
    </dgm:pt>
    <dgm:pt modelId="{50E6663B-D746-4086-927B-E8B7CD42F833}" type="parTrans" cxnId="{DDB29C19-122C-4FF6-A19E-1D4C1300A5C4}">
      <dgm:prSet/>
      <dgm:spPr/>
      <dgm:t>
        <a:bodyPr/>
        <a:lstStyle/>
        <a:p>
          <a:endParaRPr lang="pl-PL"/>
        </a:p>
      </dgm:t>
    </dgm:pt>
    <dgm:pt modelId="{44625CFD-D042-4E3A-9BCB-DACF273EAE74}" type="sibTrans" cxnId="{DDB29C19-122C-4FF6-A19E-1D4C1300A5C4}">
      <dgm:prSet/>
      <dgm:spPr/>
      <dgm:t>
        <a:bodyPr/>
        <a:lstStyle/>
        <a:p>
          <a:endParaRPr lang="pl-PL"/>
        </a:p>
      </dgm:t>
    </dgm:pt>
    <dgm:pt modelId="{5FFFA18E-3920-4FAC-9D8A-DB2AA0339DD6}" type="pres">
      <dgm:prSet presAssocID="{D447B11B-F710-496D-810C-C341AAD84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57D3151-EB7C-4DD7-999B-8AD90285B86B}" type="pres">
      <dgm:prSet presAssocID="{9DB4D738-F2AA-4A6F-8011-D94B3622145B}" presName="boxAndChildren" presStyleCnt="0"/>
      <dgm:spPr/>
      <dgm:t>
        <a:bodyPr/>
        <a:lstStyle/>
        <a:p>
          <a:endParaRPr lang="pl-PL"/>
        </a:p>
      </dgm:t>
    </dgm:pt>
    <dgm:pt modelId="{1051E7B5-A0B4-4376-AD43-BBAD377D0A32}" type="pres">
      <dgm:prSet presAssocID="{9DB4D738-F2AA-4A6F-8011-D94B3622145B}" presName="parentTextBox" presStyleLbl="node1" presStyleIdx="0" presStyleCnt="5" custScaleX="100000" custScaleY="80309"/>
      <dgm:spPr/>
      <dgm:t>
        <a:bodyPr/>
        <a:lstStyle/>
        <a:p>
          <a:endParaRPr lang="pl-PL"/>
        </a:p>
      </dgm:t>
    </dgm:pt>
    <dgm:pt modelId="{A484EDAB-544C-4A08-BE34-4AE870D4048A}" type="pres">
      <dgm:prSet presAssocID="{1669710B-F837-4A8E-B6CF-6D5D11E2C27D}" presName="sp" presStyleCnt="0"/>
      <dgm:spPr/>
      <dgm:t>
        <a:bodyPr/>
        <a:lstStyle/>
        <a:p>
          <a:endParaRPr lang="pl-PL"/>
        </a:p>
      </dgm:t>
    </dgm:pt>
    <dgm:pt modelId="{836BE28D-A58B-4ADC-A08E-30235F711B76}" type="pres">
      <dgm:prSet presAssocID="{7FF881AE-2D9B-4B07-8FD4-4EA362559B21}" presName="arrowAndChildren" presStyleCnt="0"/>
      <dgm:spPr/>
      <dgm:t>
        <a:bodyPr/>
        <a:lstStyle/>
        <a:p>
          <a:endParaRPr lang="pl-PL"/>
        </a:p>
      </dgm:t>
    </dgm:pt>
    <dgm:pt modelId="{9DB2CF22-F5A4-4D4D-B896-C153CB146A78}" type="pres">
      <dgm:prSet presAssocID="{7FF881AE-2D9B-4B07-8FD4-4EA362559B21}" presName="parentTextArrow" presStyleLbl="node1" presStyleIdx="1" presStyleCnt="5" custScaleY="66123"/>
      <dgm:spPr/>
      <dgm:t>
        <a:bodyPr/>
        <a:lstStyle/>
        <a:p>
          <a:endParaRPr lang="pl-PL"/>
        </a:p>
      </dgm:t>
    </dgm:pt>
    <dgm:pt modelId="{9C0650FF-58A1-4398-9DC7-9FAEED504355}" type="pres">
      <dgm:prSet presAssocID="{094F8AEA-9F8F-414D-8638-EB5BFE24E35F}" presName="sp" presStyleCnt="0"/>
      <dgm:spPr/>
      <dgm:t>
        <a:bodyPr/>
        <a:lstStyle/>
        <a:p>
          <a:endParaRPr lang="pl-PL"/>
        </a:p>
      </dgm:t>
    </dgm:pt>
    <dgm:pt modelId="{DDB17EA6-3F1A-47B6-9115-054B412548E4}" type="pres">
      <dgm:prSet presAssocID="{14CB6D1E-4377-4DC2-B253-D9E333BABE47}" presName="arrowAndChildren" presStyleCnt="0"/>
      <dgm:spPr/>
      <dgm:t>
        <a:bodyPr/>
        <a:lstStyle/>
        <a:p>
          <a:endParaRPr lang="pl-PL"/>
        </a:p>
      </dgm:t>
    </dgm:pt>
    <dgm:pt modelId="{CA771E0F-1999-4131-8D7A-E3BB1E136FAF}" type="pres">
      <dgm:prSet presAssocID="{14CB6D1E-4377-4DC2-B253-D9E333BABE47}" presName="parentTextArrow" presStyleLbl="node1" presStyleIdx="2" presStyleCnt="5" custScaleX="100000" custScaleY="64627"/>
      <dgm:spPr/>
      <dgm:t>
        <a:bodyPr/>
        <a:lstStyle/>
        <a:p>
          <a:endParaRPr lang="pl-PL"/>
        </a:p>
      </dgm:t>
    </dgm:pt>
    <dgm:pt modelId="{14EC8745-B7BA-4BEA-A119-B8DC90FB96F1}" type="pres">
      <dgm:prSet presAssocID="{ED19CFBF-29D7-4675-AFD4-A7673F5D6F88}" presName="sp" presStyleCnt="0"/>
      <dgm:spPr/>
      <dgm:t>
        <a:bodyPr/>
        <a:lstStyle/>
        <a:p>
          <a:endParaRPr lang="pl-PL"/>
        </a:p>
      </dgm:t>
    </dgm:pt>
    <dgm:pt modelId="{4D9C4385-F723-4D60-9E8B-625C886BB5ED}" type="pres">
      <dgm:prSet presAssocID="{06EEF0D8-8DEE-4E73-947A-640599A130FA}" presName="arrowAndChildren" presStyleCnt="0"/>
      <dgm:spPr/>
      <dgm:t>
        <a:bodyPr/>
        <a:lstStyle/>
        <a:p>
          <a:endParaRPr lang="pl-PL"/>
        </a:p>
      </dgm:t>
    </dgm:pt>
    <dgm:pt modelId="{B9B3A006-EF52-44FF-B85A-4E47C51AE15D}" type="pres">
      <dgm:prSet presAssocID="{06EEF0D8-8DEE-4E73-947A-640599A130FA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4E0C3EF4-9127-435C-8488-4D967A8F38CD}" type="pres">
      <dgm:prSet presAssocID="{06EEF0D8-8DEE-4E73-947A-640599A130FA}" presName="arrow" presStyleLbl="node1" presStyleIdx="3" presStyleCnt="5" custScaleY="156341"/>
      <dgm:spPr/>
      <dgm:t>
        <a:bodyPr/>
        <a:lstStyle/>
        <a:p>
          <a:endParaRPr lang="pl-PL"/>
        </a:p>
      </dgm:t>
    </dgm:pt>
    <dgm:pt modelId="{BB54E324-D0E0-4ED2-B206-E842674FBE3D}" type="pres">
      <dgm:prSet presAssocID="{06EEF0D8-8DEE-4E73-947A-640599A130FA}" presName="descendantArrow" presStyleCnt="0"/>
      <dgm:spPr/>
      <dgm:t>
        <a:bodyPr/>
        <a:lstStyle/>
        <a:p>
          <a:endParaRPr lang="pl-PL"/>
        </a:p>
      </dgm:t>
    </dgm:pt>
    <dgm:pt modelId="{2E5A0CBD-6E6B-4273-9124-1D53D1C909B4}" type="pres">
      <dgm:prSet presAssocID="{0050DC31-AC01-461D-BEEF-49D095E0AE63}" presName="childTextArrow" presStyleLbl="fgAccFollowNode1" presStyleIdx="0" presStyleCnt="4" custScaleX="108422" custScaleY="158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67737F-343E-4BA9-A4CF-31FB01B38AD6}" type="pres">
      <dgm:prSet presAssocID="{D38A481A-FBAC-435C-8C45-D98EC2D59BDB}" presName="childTextArrow" presStyleLbl="fgAccFollowNode1" presStyleIdx="1" presStyleCnt="4" custScaleX="114342" custScaleY="158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C9305B-081C-496A-9F6D-F6BCCF83B6E7}" type="pres">
      <dgm:prSet presAssocID="{BBA3A5C4-E40C-41F1-9128-F84B30287EF0}" presName="childTextArrow" presStyleLbl="fgAccFollowNode1" presStyleIdx="2" presStyleCnt="4" custScaleX="109462" custScaleY="158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6B5422-F4CE-4672-9E99-D8DEA716B317}" type="pres">
      <dgm:prSet presAssocID="{8D03A5E6-F7ED-4214-A450-44A1564B63E1}" presName="childTextArrow" presStyleLbl="fgAccFollowNode1" presStyleIdx="3" presStyleCnt="4" custScaleX="109337" custScaleY="158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0005C-AD56-45FC-A668-8F6DA71616BD}" type="pres">
      <dgm:prSet presAssocID="{74586259-31D1-4777-9C2F-DF28DD631067}" presName="sp" presStyleCnt="0"/>
      <dgm:spPr/>
      <dgm:t>
        <a:bodyPr/>
        <a:lstStyle/>
        <a:p>
          <a:endParaRPr lang="pl-PL"/>
        </a:p>
      </dgm:t>
    </dgm:pt>
    <dgm:pt modelId="{B398D038-B8E3-41B6-905C-E9A9FC570905}" type="pres">
      <dgm:prSet presAssocID="{7A9D69F9-6C1B-4E0D-81CD-2566DBAD0839}" presName="arrowAndChildren" presStyleCnt="0"/>
      <dgm:spPr/>
      <dgm:t>
        <a:bodyPr/>
        <a:lstStyle/>
        <a:p>
          <a:endParaRPr lang="pl-PL"/>
        </a:p>
      </dgm:t>
    </dgm:pt>
    <dgm:pt modelId="{570AFD25-46B0-4772-B316-81FA630BC198}" type="pres">
      <dgm:prSet presAssocID="{7A9D69F9-6C1B-4E0D-81CD-2566DBAD0839}" presName="parentTextArrow" presStyleLbl="node1" presStyleIdx="4" presStyleCnt="5" custLinFactNeighborY="-104"/>
      <dgm:spPr/>
      <dgm:t>
        <a:bodyPr/>
        <a:lstStyle/>
        <a:p>
          <a:endParaRPr lang="pl-PL"/>
        </a:p>
      </dgm:t>
    </dgm:pt>
  </dgm:ptLst>
  <dgm:cxnLst>
    <dgm:cxn modelId="{B2DA6E7D-D6F3-48B3-974E-40D9EFBFC94F}" type="presOf" srcId="{14CB6D1E-4377-4DC2-B253-D9E333BABE47}" destId="{CA771E0F-1999-4131-8D7A-E3BB1E136FAF}" srcOrd="0" destOrd="0" presId="urn:microsoft.com/office/officeart/2005/8/layout/process4"/>
    <dgm:cxn modelId="{DDB29C19-122C-4FF6-A19E-1D4C1300A5C4}" srcId="{06EEF0D8-8DEE-4E73-947A-640599A130FA}" destId="{8D03A5E6-F7ED-4214-A450-44A1564B63E1}" srcOrd="3" destOrd="0" parTransId="{50E6663B-D746-4086-927B-E8B7CD42F833}" sibTransId="{44625CFD-D042-4E3A-9BCB-DACF273EAE74}"/>
    <dgm:cxn modelId="{96CB3BD2-60EE-40ED-A353-D7E38E550487}" type="presOf" srcId="{06EEF0D8-8DEE-4E73-947A-640599A130FA}" destId="{4E0C3EF4-9127-435C-8488-4D967A8F38CD}" srcOrd="1" destOrd="0" presId="urn:microsoft.com/office/officeart/2005/8/layout/process4"/>
    <dgm:cxn modelId="{C2BABDED-6551-44C0-85F9-70A2DE1A5EE6}" type="presOf" srcId="{7A9D69F9-6C1B-4E0D-81CD-2566DBAD0839}" destId="{570AFD25-46B0-4772-B316-81FA630BC198}" srcOrd="0" destOrd="0" presId="urn:microsoft.com/office/officeart/2005/8/layout/process4"/>
    <dgm:cxn modelId="{40FFF705-5A21-47D5-A747-1B368DC48BBD}" type="presOf" srcId="{D38A481A-FBAC-435C-8C45-D98EC2D59BDB}" destId="{CE67737F-343E-4BA9-A4CF-31FB01B38AD6}" srcOrd="0" destOrd="0" presId="urn:microsoft.com/office/officeart/2005/8/layout/process4"/>
    <dgm:cxn modelId="{5134DE1F-3543-4CC7-8338-B401363546F4}" srcId="{D447B11B-F710-496D-810C-C341AAD84B77}" destId="{14CB6D1E-4377-4DC2-B253-D9E333BABE47}" srcOrd="2" destOrd="0" parTransId="{66BD8075-382F-4F50-8D86-A2FF4E45EC66}" sibTransId="{094F8AEA-9F8F-414D-8638-EB5BFE24E35F}"/>
    <dgm:cxn modelId="{5F456B4D-898A-498F-8B9D-64924EDCCD61}" type="presOf" srcId="{0050DC31-AC01-461D-BEEF-49D095E0AE63}" destId="{2E5A0CBD-6E6B-4273-9124-1D53D1C909B4}" srcOrd="0" destOrd="0" presId="urn:microsoft.com/office/officeart/2005/8/layout/process4"/>
    <dgm:cxn modelId="{DC3C9F10-985C-4559-84F8-D848C22A41B9}" srcId="{D447B11B-F710-496D-810C-C341AAD84B77}" destId="{7FF881AE-2D9B-4B07-8FD4-4EA362559B21}" srcOrd="3" destOrd="0" parTransId="{85AB41AE-52F2-498F-92CF-6C16B4FC9B25}" sibTransId="{1669710B-F837-4A8E-B6CF-6D5D11E2C27D}"/>
    <dgm:cxn modelId="{1F5B5661-E434-4781-8575-8CAEB69E0777}" srcId="{D447B11B-F710-496D-810C-C341AAD84B77}" destId="{9DB4D738-F2AA-4A6F-8011-D94B3622145B}" srcOrd="4" destOrd="0" parTransId="{96A2C741-BC76-4CDC-A89D-F47B3328589F}" sibTransId="{55AD3FB1-D9C0-4CE8-8B7B-66F308856318}"/>
    <dgm:cxn modelId="{776991E5-D2F0-46F7-8541-8B8FC7ADA6FA}" srcId="{D447B11B-F710-496D-810C-C341AAD84B77}" destId="{06EEF0D8-8DEE-4E73-947A-640599A130FA}" srcOrd="1" destOrd="0" parTransId="{58FE3924-38AF-4D15-9888-290ECB70C121}" sibTransId="{ED19CFBF-29D7-4675-AFD4-A7673F5D6F88}"/>
    <dgm:cxn modelId="{9A2EECC0-6096-4449-8501-A64D34C17A46}" type="presOf" srcId="{9DB4D738-F2AA-4A6F-8011-D94B3622145B}" destId="{1051E7B5-A0B4-4376-AD43-BBAD377D0A32}" srcOrd="0" destOrd="0" presId="urn:microsoft.com/office/officeart/2005/8/layout/process4"/>
    <dgm:cxn modelId="{8FED736F-FDD2-40AC-9882-9D900ABEC429}" type="presOf" srcId="{7FF881AE-2D9B-4B07-8FD4-4EA362559B21}" destId="{9DB2CF22-F5A4-4D4D-B896-C153CB146A78}" srcOrd="0" destOrd="0" presId="urn:microsoft.com/office/officeart/2005/8/layout/process4"/>
    <dgm:cxn modelId="{81E8D209-B20F-4CE1-8344-6D51EC11B54F}" type="presOf" srcId="{D447B11B-F710-496D-810C-C341AAD84B77}" destId="{5FFFA18E-3920-4FAC-9D8A-DB2AA0339DD6}" srcOrd="0" destOrd="0" presId="urn:microsoft.com/office/officeart/2005/8/layout/process4"/>
    <dgm:cxn modelId="{0303474B-5465-4E17-8E26-61979AF6ED44}" srcId="{06EEF0D8-8DEE-4E73-947A-640599A130FA}" destId="{D38A481A-FBAC-435C-8C45-D98EC2D59BDB}" srcOrd="1" destOrd="0" parTransId="{805E38BB-9FFB-4F17-A530-E55524E09FB7}" sibTransId="{19DE4B8D-B9FC-45BF-962E-415A6299EB3C}"/>
    <dgm:cxn modelId="{4B564975-3046-409D-A1C0-9A0C3952151B}" srcId="{D447B11B-F710-496D-810C-C341AAD84B77}" destId="{7A9D69F9-6C1B-4E0D-81CD-2566DBAD0839}" srcOrd="0" destOrd="0" parTransId="{B2F5F326-3E68-41DB-80F8-2C03BA165C6B}" sibTransId="{74586259-31D1-4777-9C2F-DF28DD631067}"/>
    <dgm:cxn modelId="{7198CA6E-C344-4DF5-9DD1-72CC24A389EB}" type="presOf" srcId="{8D03A5E6-F7ED-4214-A450-44A1564B63E1}" destId="{276B5422-F4CE-4672-9E99-D8DEA716B317}" srcOrd="0" destOrd="0" presId="urn:microsoft.com/office/officeart/2005/8/layout/process4"/>
    <dgm:cxn modelId="{56EBEAF8-D1A0-41B1-822F-CCF4EAA233E1}" type="presOf" srcId="{06EEF0D8-8DEE-4E73-947A-640599A130FA}" destId="{B9B3A006-EF52-44FF-B85A-4E47C51AE15D}" srcOrd="0" destOrd="0" presId="urn:microsoft.com/office/officeart/2005/8/layout/process4"/>
    <dgm:cxn modelId="{D221301E-750B-459C-A034-5F4A880CEBA2}" srcId="{06EEF0D8-8DEE-4E73-947A-640599A130FA}" destId="{0050DC31-AC01-461D-BEEF-49D095E0AE63}" srcOrd="0" destOrd="0" parTransId="{D58FC8C3-DCCE-4A22-9966-DD0969912045}" sibTransId="{515F40C1-1DCD-48BD-80F2-43C7EE9165A8}"/>
    <dgm:cxn modelId="{0CFAE96F-533E-448D-9379-D9BFA0578EA1}" srcId="{06EEF0D8-8DEE-4E73-947A-640599A130FA}" destId="{BBA3A5C4-E40C-41F1-9128-F84B30287EF0}" srcOrd="2" destOrd="0" parTransId="{2BD564BE-4F00-45B6-AA2D-B9E85170261A}" sibTransId="{D5779B65-8951-418E-84A9-A617285D75A9}"/>
    <dgm:cxn modelId="{2BD17C83-8AFC-4498-BF32-26F24CB0C994}" type="presOf" srcId="{BBA3A5C4-E40C-41F1-9128-F84B30287EF0}" destId="{C2C9305B-081C-496A-9F6D-F6BCCF83B6E7}" srcOrd="0" destOrd="0" presId="urn:microsoft.com/office/officeart/2005/8/layout/process4"/>
    <dgm:cxn modelId="{BFE0989F-F6B2-4892-8633-0AEB6C58DD4D}" type="presParOf" srcId="{5FFFA18E-3920-4FAC-9D8A-DB2AA0339DD6}" destId="{B57D3151-EB7C-4DD7-999B-8AD90285B86B}" srcOrd="0" destOrd="0" presId="urn:microsoft.com/office/officeart/2005/8/layout/process4"/>
    <dgm:cxn modelId="{084233AB-665E-4878-BBDA-EC8E8932F4F7}" type="presParOf" srcId="{B57D3151-EB7C-4DD7-999B-8AD90285B86B}" destId="{1051E7B5-A0B4-4376-AD43-BBAD377D0A32}" srcOrd="0" destOrd="0" presId="urn:microsoft.com/office/officeart/2005/8/layout/process4"/>
    <dgm:cxn modelId="{56B9ACFF-89AD-4870-9FF6-DD747F67C42B}" type="presParOf" srcId="{5FFFA18E-3920-4FAC-9D8A-DB2AA0339DD6}" destId="{A484EDAB-544C-4A08-BE34-4AE870D4048A}" srcOrd="1" destOrd="0" presId="urn:microsoft.com/office/officeart/2005/8/layout/process4"/>
    <dgm:cxn modelId="{102C6DCC-1CBA-4E36-BC34-0A7EB713B828}" type="presParOf" srcId="{5FFFA18E-3920-4FAC-9D8A-DB2AA0339DD6}" destId="{836BE28D-A58B-4ADC-A08E-30235F711B76}" srcOrd="2" destOrd="0" presId="urn:microsoft.com/office/officeart/2005/8/layout/process4"/>
    <dgm:cxn modelId="{56387CC9-3C54-4FB5-B219-67EE79A34C26}" type="presParOf" srcId="{836BE28D-A58B-4ADC-A08E-30235F711B76}" destId="{9DB2CF22-F5A4-4D4D-B896-C153CB146A78}" srcOrd="0" destOrd="0" presId="urn:microsoft.com/office/officeart/2005/8/layout/process4"/>
    <dgm:cxn modelId="{FEF3DE5B-1087-4FF6-A91E-763285A6F55D}" type="presParOf" srcId="{5FFFA18E-3920-4FAC-9D8A-DB2AA0339DD6}" destId="{9C0650FF-58A1-4398-9DC7-9FAEED504355}" srcOrd="3" destOrd="0" presId="urn:microsoft.com/office/officeart/2005/8/layout/process4"/>
    <dgm:cxn modelId="{E1C3A14F-9F23-4657-9469-44828877FF44}" type="presParOf" srcId="{5FFFA18E-3920-4FAC-9D8A-DB2AA0339DD6}" destId="{DDB17EA6-3F1A-47B6-9115-054B412548E4}" srcOrd="4" destOrd="0" presId="urn:microsoft.com/office/officeart/2005/8/layout/process4"/>
    <dgm:cxn modelId="{BA10F6C7-03AE-45A4-944B-F21846CB8015}" type="presParOf" srcId="{DDB17EA6-3F1A-47B6-9115-054B412548E4}" destId="{CA771E0F-1999-4131-8D7A-E3BB1E136FAF}" srcOrd="0" destOrd="0" presId="urn:microsoft.com/office/officeart/2005/8/layout/process4"/>
    <dgm:cxn modelId="{BD9E5AA7-CCF4-47CD-B22B-BC9E66500C57}" type="presParOf" srcId="{5FFFA18E-3920-4FAC-9D8A-DB2AA0339DD6}" destId="{14EC8745-B7BA-4BEA-A119-B8DC90FB96F1}" srcOrd="5" destOrd="0" presId="urn:microsoft.com/office/officeart/2005/8/layout/process4"/>
    <dgm:cxn modelId="{E8295C27-D57F-4C5D-A82F-A2C48413AE65}" type="presParOf" srcId="{5FFFA18E-3920-4FAC-9D8A-DB2AA0339DD6}" destId="{4D9C4385-F723-4D60-9E8B-625C886BB5ED}" srcOrd="6" destOrd="0" presId="urn:microsoft.com/office/officeart/2005/8/layout/process4"/>
    <dgm:cxn modelId="{391D99C8-B688-4189-8F89-A8F7C27E8146}" type="presParOf" srcId="{4D9C4385-F723-4D60-9E8B-625C886BB5ED}" destId="{B9B3A006-EF52-44FF-B85A-4E47C51AE15D}" srcOrd="0" destOrd="0" presId="urn:microsoft.com/office/officeart/2005/8/layout/process4"/>
    <dgm:cxn modelId="{54033E5A-64BC-455D-BE01-D35AF218382A}" type="presParOf" srcId="{4D9C4385-F723-4D60-9E8B-625C886BB5ED}" destId="{4E0C3EF4-9127-435C-8488-4D967A8F38CD}" srcOrd="1" destOrd="0" presId="urn:microsoft.com/office/officeart/2005/8/layout/process4"/>
    <dgm:cxn modelId="{46BCB972-4360-499F-9BFA-E9AC9C9C5720}" type="presParOf" srcId="{4D9C4385-F723-4D60-9E8B-625C886BB5ED}" destId="{BB54E324-D0E0-4ED2-B206-E842674FBE3D}" srcOrd="2" destOrd="0" presId="urn:microsoft.com/office/officeart/2005/8/layout/process4"/>
    <dgm:cxn modelId="{D7BA2343-5676-4FB6-B5D6-8ADE8F84F7F4}" type="presParOf" srcId="{BB54E324-D0E0-4ED2-B206-E842674FBE3D}" destId="{2E5A0CBD-6E6B-4273-9124-1D53D1C909B4}" srcOrd="0" destOrd="0" presId="urn:microsoft.com/office/officeart/2005/8/layout/process4"/>
    <dgm:cxn modelId="{9BAF8C1D-95A5-4F2B-9CCE-0CC5065F4896}" type="presParOf" srcId="{BB54E324-D0E0-4ED2-B206-E842674FBE3D}" destId="{CE67737F-343E-4BA9-A4CF-31FB01B38AD6}" srcOrd="1" destOrd="0" presId="urn:microsoft.com/office/officeart/2005/8/layout/process4"/>
    <dgm:cxn modelId="{BB1B8D6B-F6A6-4FE3-BF8B-A3376C5966FC}" type="presParOf" srcId="{BB54E324-D0E0-4ED2-B206-E842674FBE3D}" destId="{C2C9305B-081C-496A-9F6D-F6BCCF83B6E7}" srcOrd="2" destOrd="0" presId="urn:microsoft.com/office/officeart/2005/8/layout/process4"/>
    <dgm:cxn modelId="{98BF69B3-0893-4909-B8A7-96E175AB8B31}" type="presParOf" srcId="{BB54E324-D0E0-4ED2-B206-E842674FBE3D}" destId="{276B5422-F4CE-4672-9E99-D8DEA716B317}" srcOrd="3" destOrd="0" presId="urn:microsoft.com/office/officeart/2005/8/layout/process4"/>
    <dgm:cxn modelId="{25C123A2-1115-46CF-A83D-6023A1E854D9}" type="presParOf" srcId="{5FFFA18E-3920-4FAC-9D8A-DB2AA0339DD6}" destId="{7930005C-AD56-45FC-A668-8F6DA71616BD}" srcOrd="7" destOrd="0" presId="urn:microsoft.com/office/officeart/2005/8/layout/process4"/>
    <dgm:cxn modelId="{74769AA3-5255-4061-AA4D-8243BB0B9007}" type="presParOf" srcId="{5FFFA18E-3920-4FAC-9D8A-DB2AA0339DD6}" destId="{B398D038-B8E3-41B6-905C-E9A9FC570905}" srcOrd="8" destOrd="0" presId="urn:microsoft.com/office/officeart/2005/8/layout/process4"/>
    <dgm:cxn modelId="{12D002C4-0060-4247-A547-9FE43B8F1CF0}" type="presParOf" srcId="{B398D038-B8E3-41B6-905C-E9A9FC570905}" destId="{570AFD25-46B0-4772-B316-81FA630BC1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262719-F0D1-4674-A9E9-C474CEE77D0A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E429245A-E74E-4D59-AC1F-5E6BBE4FF36E}">
      <dgm:prSet phldrT="[Tekst]" phldr="1"/>
      <dgm:spPr/>
      <dgm:t>
        <a:bodyPr/>
        <a:lstStyle/>
        <a:p>
          <a:endParaRPr lang="pl-PL"/>
        </a:p>
      </dgm:t>
    </dgm:pt>
    <dgm:pt modelId="{CC4A0CBB-24CC-4A82-AD37-082043FFBD53}" type="parTrans" cxnId="{243B3F96-1DA3-4DD5-BC11-D1C6BBB316FF}">
      <dgm:prSet/>
      <dgm:spPr/>
      <dgm:t>
        <a:bodyPr/>
        <a:lstStyle/>
        <a:p>
          <a:endParaRPr lang="pl-PL"/>
        </a:p>
      </dgm:t>
    </dgm:pt>
    <dgm:pt modelId="{22D3335D-D297-4D04-BE46-3A5D067BDB8A}" type="sibTrans" cxnId="{243B3F96-1DA3-4DD5-BC11-D1C6BBB316FF}">
      <dgm:prSet/>
      <dgm:spPr/>
      <dgm:t>
        <a:bodyPr/>
        <a:lstStyle/>
        <a:p>
          <a:endParaRPr lang="pl-PL"/>
        </a:p>
      </dgm:t>
    </dgm:pt>
    <dgm:pt modelId="{1C4F7EF2-9E3D-40A4-A0AC-F75F88F0B102}">
      <dgm:prSet phldrT="[Tekst]" phldr="1"/>
      <dgm:spPr/>
      <dgm:t>
        <a:bodyPr/>
        <a:lstStyle/>
        <a:p>
          <a:endParaRPr lang="pl-PL"/>
        </a:p>
      </dgm:t>
    </dgm:pt>
    <dgm:pt modelId="{4FCB6817-17BF-4D0B-A2E7-BCBED2BA7F85}" type="parTrans" cxnId="{52F2294D-85CD-404A-A652-BA5E74B5B467}">
      <dgm:prSet/>
      <dgm:spPr/>
      <dgm:t>
        <a:bodyPr/>
        <a:lstStyle/>
        <a:p>
          <a:endParaRPr lang="pl-PL"/>
        </a:p>
      </dgm:t>
    </dgm:pt>
    <dgm:pt modelId="{9720A97D-7993-49A6-BB43-8141D8CF4781}" type="sibTrans" cxnId="{52F2294D-85CD-404A-A652-BA5E74B5B467}">
      <dgm:prSet/>
      <dgm:spPr/>
      <dgm:t>
        <a:bodyPr/>
        <a:lstStyle/>
        <a:p>
          <a:endParaRPr lang="pl-PL"/>
        </a:p>
      </dgm:t>
    </dgm:pt>
    <dgm:pt modelId="{66114A43-7976-42CB-B6C3-B1C211884AB2}">
      <dgm:prSet phldrT="[Tekst]" phldr="1"/>
      <dgm:spPr/>
      <dgm:t>
        <a:bodyPr/>
        <a:lstStyle/>
        <a:p>
          <a:endParaRPr lang="pl-PL"/>
        </a:p>
      </dgm:t>
    </dgm:pt>
    <dgm:pt modelId="{6A4311D1-78CF-41B8-99B2-D5A16F44B13B}" type="parTrans" cxnId="{E1AB2C2E-690B-4234-8613-0739BA7BF868}">
      <dgm:prSet/>
      <dgm:spPr/>
      <dgm:t>
        <a:bodyPr/>
        <a:lstStyle/>
        <a:p>
          <a:endParaRPr lang="pl-PL"/>
        </a:p>
      </dgm:t>
    </dgm:pt>
    <dgm:pt modelId="{2BD42198-5C22-4C2D-9494-2C347D13FF5D}" type="sibTrans" cxnId="{E1AB2C2E-690B-4234-8613-0739BA7BF868}">
      <dgm:prSet/>
      <dgm:spPr/>
      <dgm:t>
        <a:bodyPr/>
        <a:lstStyle/>
        <a:p>
          <a:endParaRPr lang="pl-PL"/>
        </a:p>
      </dgm:t>
    </dgm:pt>
    <dgm:pt modelId="{CCE3ECE9-E921-484B-AAB6-F16A047079B4}">
      <dgm:prSet phldrT="[Tekst]" phldr="1"/>
      <dgm:spPr/>
      <dgm:t>
        <a:bodyPr/>
        <a:lstStyle/>
        <a:p>
          <a:endParaRPr lang="pl-PL"/>
        </a:p>
      </dgm:t>
    </dgm:pt>
    <dgm:pt modelId="{2A20F973-FF8A-41FD-BE0C-9D22D8C7DE5D}" type="parTrans" cxnId="{1C75A453-5E12-4299-84F8-A9CEBB4A7FE3}">
      <dgm:prSet/>
      <dgm:spPr/>
      <dgm:t>
        <a:bodyPr/>
        <a:lstStyle/>
        <a:p>
          <a:endParaRPr lang="pl-PL"/>
        </a:p>
      </dgm:t>
    </dgm:pt>
    <dgm:pt modelId="{CB87966D-6733-4225-A480-6869AEEFF0FF}" type="sibTrans" cxnId="{1C75A453-5E12-4299-84F8-A9CEBB4A7FE3}">
      <dgm:prSet/>
      <dgm:spPr/>
      <dgm:t>
        <a:bodyPr/>
        <a:lstStyle/>
        <a:p>
          <a:endParaRPr lang="pl-PL"/>
        </a:p>
      </dgm:t>
    </dgm:pt>
    <dgm:pt modelId="{31E31F5D-CBD6-47A1-92A1-345F4550A8D5}" type="pres">
      <dgm:prSet presAssocID="{7C262719-F0D1-4674-A9E9-C474CEE77D0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1C229A-ECF0-4AD7-A50F-320A0DB32CA9}" type="pres">
      <dgm:prSet presAssocID="{7C262719-F0D1-4674-A9E9-C474CEE77D0A}" presName="comp1" presStyleCnt="0"/>
      <dgm:spPr/>
    </dgm:pt>
    <dgm:pt modelId="{7BAC729E-653C-4E8C-A675-9B018FBDD75C}" type="pres">
      <dgm:prSet presAssocID="{7C262719-F0D1-4674-A9E9-C474CEE77D0A}" presName="circle1" presStyleLbl="node1" presStyleIdx="0" presStyleCnt="4"/>
      <dgm:spPr/>
      <dgm:t>
        <a:bodyPr/>
        <a:lstStyle/>
        <a:p>
          <a:endParaRPr lang="pl-PL"/>
        </a:p>
      </dgm:t>
    </dgm:pt>
    <dgm:pt modelId="{09259BFD-F0A1-4777-A2F9-AC337994742E}" type="pres">
      <dgm:prSet presAssocID="{7C262719-F0D1-4674-A9E9-C474CEE77D0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6C843B-7EFE-4673-9DB9-E7AAC0F54277}" type="pres">
      <dgm:prSet presAssocID="{7C262719-F0D1-4674-A9E9-C474CEE77D0A}" presName="comp2" presStyleCnt="0"/>
      <dgm:spPr/>
    </dgm:pt>
    <dgm:pt modelId="{3891E3D7-A28D-4B61-81D8-94F50722559F}" type="pres">
      <dgm:prSet presAssocID="{7C262719-F0D1-4674-A9E9-C474CEE77D0A}" presName="circle2" presStyleLbl="node1" presStyleIdx="1" presStyleCnt="4"/>
      <dgm:spPr/>
      <dgm:t>
        <a:bodyPr/>
        <a:lstStyle/>
        <a:p>
          <a:endParaRPr lang="pl-PL"/>
        </a:p>
      </dgm:t>
    </dgm:pt>
    <dgm:pt modelId="{E6E0720E-FC78-4721-9AB3-A4BFF0216D50}" type="pres">
      <dgm:prSet presAssocID="{7C262719-F0D1-4674-A9E9-C474CEE77D0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FF3991-288D-4085-90CC-E76C2840B8CB}" type="pres">
      <dgm:prSet presAssocID="{7C262719-F0D1-4674-A9E9-C474CEE77D0A}" presName="comp3" presStyleCnt="0"/>
      <dgm:spPr/>
    </dgm:pt>
    <dgm:pt modelId="{3E475661-CC90-4D88-BD77-A1519FAD9881}" type="pres">
      <dgm:prSet presAssocID="{7C262719-F0D1-4674-A9E9-C474CEE77D0A}" presName="circle3" presStyleLbl="node1" presStyleIdx="2" presStyleCnt="4"/>
      <dgm:spPr/>
      <dgm:t>
        <a:bodyPr/>
        <a:lstStyle/>
        <a:p>
          <a:endParaRPr lang="pl-PL"/>
        </a:p>
      </dgm:t>
    </dgm:pt>
    <dgm:pt modelId="{2C1558C6-79B5-47B8-96F9-48A23BE5AFF3}" type="pres">
      <dgm:prSet presAssocID="{7C262719-F0D1-4674-A9E9-C474CEE77D0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97957D-52FB-4648-8D18-7F3D4B29AD63}" type="pres">
      <dgm:prSet presAssocID="{7C262719-F0D1-4674-A9E9-C474CEE77D0A}" presName="comp4" presStyleCnt="0"/>
      <dgm:spPr/>
    </dgm:pt>
    <dgm:pt modelId="{3D554965-E00A-4882-80E8-8E9AF76FEB89}" type="pres">
      <dgm:prSet presAssocID="{7C262719-F0D1-4674-A9E9-C474CEE77D0A}" presName="circle4" presStyleLbl="node1" presStyleIdx="3" presStyleCnt="4"/>
      <dgm:spPr/>
      <dgm:t>
        <a:bodyPr/>
        <a:lstStyle/>
        <a:p>
          <a:endParaRPr lang="pl-PL"/>
        </a:p>
      </dgm:t>
    </dgm:pt>
    <dgm:pt modelId="{AA6A7179-B2C1-4900-8F66-1E94B00A8693}" type="pres">
      <dgm:prSet presAssocID="{7C262719-F0D1-4674-A9E9-C474CEE77D0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2F2294D-85CD-404A-A652-BA5E74B5B467}" srcId="{7C262719-F0D1-4674-A9E9-C474CEE77D0A}" destId="{1C4F7EF2-9E3D-40A4-A0AC-F75F88F0B102}" srcOrd="1" destOrd="0" parTransId="{4FCB6817-17BF-4D0B-A2E7-BCBED2BA7F85}" sibTransId="{9720A97D-7993-49A6-BB43-8141D8CF4781}"/>
    <dgm:cxn modelId="{3B2D1537-B680-456C-9977-AA39D0FAB2DC}" type="presOf" srcId="{66114A43-7976-42CB-B6C3-B1C211884AB2}" destId="{2C1558C6-79B5-47B8-96F9-48A23BE5AFF3}" srcOrd="1" destOrd="0" presId="urn:microsoft.com/office/officeart/2005/8/layout/venn2"/>
    <dgm:cxn modelId="{1C75A453-5E12-4299-84F8-A9CEBB4A7FE3}" srcId="{7C262719-F0D1-4674-A9E9-C474CEE77D0A}" destId="{CCE3ECE9-E921-484B-AAB6-F16A047079B4}" srcOrd="3" destOrd="0" parTransId="{2A20F973-FF8A-41FD-BE0C-9D22D8C7DE5D}" sibTransId="{CB87966D-6733-4225-A480-6869AEEFF0FF}"/>
    <dgm:cxn modelId="{C5D3734A-49EF-474B-9F64-DAF2694714F2}" type="presOf" srcId="{1C4F7EF2-9E3D-40A4-A0AC-F75F88F0B102}" destId="{E6E0720E-FC78-4721-9AB3-A4BFF0216D50}" srcOrd="1" destOrd="0" presId="urn:microsoft.com/office/officeart/2005/8/layout/venn2"/>
    <dgm:cxn modelId="{36C6651E-F2F0-4ECA-8270-62608D58BAB6}" type="presOf" srcId="{E429245A-E74E-4D59-AC1F-5E6BBE4FF36E}" destId="{7BAC729E-653C-4E8C-A675-9B018FBDD75C}" srcOrd="0" destOrd="0" presId="urn:microsoft.com/office/officeart/2005/8/layout/venn2"/>
    <dgm:cxn modelId="{003EDBEF-3AD2-4DD0-BDC7-E3018030C0F7}" type="presOf" srcId="{7C262719-F0D1-4674-A9E9-C474CEE77D0A}" destId="{31E31F5D-CBD6-47A1-92A1-345F4550A8D5}" srcOrd="0" destOrd="0" presId="urn:microsoft.com/office/officeart/2005/8/layout/venn2"/>
    <dgm:cxn modelId="{98799E45-8977-47F5-9059-6F6AEC078B25}" type="presOf" srcId="{E429245A-E74E-4D59-AC1F-5E6BBE4FF36E}" destId="{09259BFD-F0A1-4777-A2F9-AC337994742E}" srcOrd="1" destOrd="0" presId="urn:microsoft.com/office/officeart/2005/8/layout/venn2"/>
    <dgm:cxn modelId="{C737D66D-FAB2-4D4E-93C8-87DFC1174AC8}" type="presOf" srcId="{1C4F7EF2-9E3D-40A4-A0AC-F75F88F0B102}" destId="{3891E3D7-A28D-4B61-81D8-94F50722559F}" srcOrd="0" destOrd="0" presId="urn:microsoft.com/office/officeart/2005/8/layout/venn2"/>
    <dgm:cxn modelId="{E1AB2C2E-690B-4234-8613-0739BA7BF868}" srcId="{7C262719-F0D1-4674-A9E9-C474CEE77D0A}" destId="{66114A43-7976-42CB-B6C3-B1C211884AB2}" srcOrd="2" destOrd="0" parTransId="{6A4311D1-78CF-41B8-99B2-D5A16F44B13B}" sibTransId="{2BD42198-5C22-4C2D-9494-2C347D13FF5D}"/>
    <dgm:cxn modelId="{D4E32DB4-56CD-4C90-B9D7-22826B1C1271}" type="presOf" srcId="{66114A43-7976-42CB-B6C3-B1C211884AB2}" destId="{3E475661-CC90-4D88-BD77-A1519FAD9881}" srcOrd="0" destOrd="0" presId="urn:microsoft.com/office/officeart/2005/8/layout/venn2"/>
    <dgm:cxn modelId="{7952EA69-436B-4BBD-8009-F97FDD942986}" type="presOf" srcId="{CCE3ECE9-E921-484B-AAB6-F16A047079B4}" destId="{AA6A7179-B2C1-4900-8F66-1E94B00A8693}" srcOrd="1" destOrd="0" presId="urn:microsoft.com/office/officeart/2005/8/layout/venn2"/>
    <dgm:cxn modelId="{6278DFBE-0DFF-40DC-B443-C9395EE11B31}" type="presOf" srcId="{CCE3ECE9-E921-484B-AAB6-F16A047079B4}" destId="{3D554965-E00A-4882-80E8-8E9AF76FEB89}" srcOrd="0" destOrd="0" presId="urn:microsoft.com/office/officeart/2005/8/layout/venn2"/>
    <dgm:cxn modelId="{243B3F96-1DA3-4DD5-BC11-D1C6BBB316FF}" srcId="{7C262719-F0D1-4674-A9E9-C474CEE77D0A}" destId="{E429245A-E74E-4D59-AC1F-5E6BBE4FF36E}" srcOrd="0" destOrd="0" parTransId="{CC4A0CBB-24CC-4A82-AD37-082043FFBD53}" sibTransId="{22D3335D-D297-4D04-BE46-3A5D067BDB8A}"/>
    <dgm:cxn modelId="{128BA863-2412-417D-9E89-35CF652594D2}" type="presParOf" srcId="{31E31F5D-CBD6-47A1-92A1-345F4550A8D5}" destId="{CB1C229A-ECF0-4AD7-A50F-320A0DB32CA9}" srcOrd="0" destOrd="0" presId="urn:microsoft.com/office/officeart/2005/8/layout/venn2"/>
    <dgm:cxn modelId="{F43B5A64-C079-4EF3-B061-382805388F6D}" type="presParOf" srcId="{CB1C229A-ECF0-4AD7-A50F-320A0DB32CA9}" destId="{7BAC729E-653C-4E8C-A675-9B018FBDD75C}" srcOrd="0" destOrd="0" presId="urn:microsoft.com/office/officeart/2005/8/layout/venn2"/>
    <dgm:cxn modelId="{E7243DDD-3C62-47FC-9F5E-635789AD042F}" type="presParOf" srcId="{CB1C229A-ECF0-4AD7-A50F-320A0DB32CA9}" destId="{09259BFD-F0A1-4777-A2F9-AC337994742E}" srcOrd="1" destOrd="0" presId="urn:microsoft.com/office/officeart/2005/8/layout/venn2"/>
    <dgm:cxn modelId="{186E636B-B06C-412D-A9B4-742C8FFAA805}" type="presParOf" srcId="{31E31F5D-CBD6-47A1-92A1-345F4550A8D5}" destId="{3D6C843B-7EFE-4673-9DB9-E7AAC0F54277}" srcOrd="1" destOrd="0" presId="urn:microsoft.com/office/officeart/2005/8/layout/venn2"/>
    <dgm:cxn modelId="{F0AB079C-D91A-44F9-BB53-D66DB1769F52}" type="presParOf" srcId="{3D6C843B-7EFE-4673-9DB9-E7AAC0F54277}" destId="{3891E3D7-A28D-4B61-81D8-94F50722559F}" srcOrd="0" destOrd="0" presId="urn:microsoft.com/office/officeart/2005/8/layout/venn2"/>
    <dgm:cxn modelId="{2F44F52E-2AD0-46DE-BC44-57C93ABA7EFC}" type="presParOf" srcId="{3D6C843B-7EFE-4673-9DB9-E7AAC0F54277}" destId="{E6E0720E-FC78-4721-9AB3-A4BFF0216D50}" srcOrd="1" destOrd="0" presId="urn:microsoft.com/office/officeart/2005/8/layout/venn2"/>
    <dgm:cxn modelId="{F01A2EAE-60C2-48A9-92C5-E3076BB1E7AE}" type="presParOf" srcId="{31E31F5D-CBD6-47A1-92A1-345F4550A8D5}" destId="{7DFF3991-288D-4085-90CC-E76C2840B8CB}" srcOrd="2" destOrd="0" presId="urn:microsoft.com/office/officeart/2005/8/layout/venn2"/>
    <dgm:cxn modelId="{8C91E5E9-2F57-4DC6-AFDA-A6C3C040BCA6}" type="presParOf" srcId="{7DFF3991-288D-4085-90CC-E76C2840B8CB}" destId="{3E475661-CC90-4D88-BD77-A1519FAD9881}" srcOrd="0" destOrd="0" presId="urn:microsoft.com/office/officeart/2005/8/layout/venn2"/>
    <dgm:cxn modelId="{FA81ADCE-3520-475B-A3E1-1F81FAD4D55F}" type="presParOf" srcId="{7DFF3991-288D-4085-90CC-E76C2840B8CB}" destId="{2C1558C6-79B5-47B8-96F9-48A23BE5AFF3}" srcOrd="1" destOrd="0" presId="urn:microsoft.com/office/officeart/2005/8/layout/venn2"/>
    <dgm:cxn modelId="{C0EA8518-7005-4002-913F-7D36A8E98610}" type="presParOf" srcId="{31E31F5D-CBD6-47A1-92A1-345F4550A8D5}" destId="{D697957D-52FB-4648-8D18-7F3D4B29AD63}" srcOrd="3" destOrd="0" presId="urn:microsoft.com/office/officeart/2005/8/layout/venn2"/>
    <dgm:cxn modelId="{3C5B7259-6F2D-43FC-B784-F510E5FAC7BB}" type="presParOf" srcId="{D697957D-52FB-4648-8D18-7F3D4B29AD63}" destId="{3D554965-E00A-4882-80E8-8E9AF76FEB89}" srcOrd="0" destOrd="0" presId="urn:microsoft.com/office/officeart/2005/8/layout/venn2"/>
    <dgm:cxn modelId="{1C035887-BDEB-47DC-8A49-C8FA692987D4}" type="presParOf" srcId="{D697957D-52FB-4648-8D18-7F3D4B29AD63}" destId="{AA6A7179-B2C1-4900-8F66-1E94B00A86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45872-1D53-4F92-B71A-C7E15CCFDA70}">
      <dsp:nvSpPr>
        <dsp:cNvPr id="0" name=""/>
        <dsp:cNvSpPr/>
      </dsp:nvSpPr>
      <dsp:spPr>
        <a:xfrm>
          <a:off x="4143" y="14520"/>
          <a:ext cx="3986479" cy="51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Zapadalność</a:t>
          </a:r>
          <a:endParaRPr lang="pl-PL" sz="2400" kern="1200" dirty="0"/>
        </a:p>
      </dsp:txBody>
      <dsp:txXfrm>
        <a:off x="4143" y="14520"/>
        <a:ext cx="3986479" cy="512892"/>
      </dsp:txXfrm>
    </dsp:sp>
    <dsp:sp modelId="{355024F0-2A30-48E2-A295-A3A34B3EC601}">
      <dsp:nvSpPr>
        <dsp:cNvPr id="0" name=""/>
        <dsp:cNvSpPr/>
      </dsp:nvSpPr>
      <dsp:spPr>
        <a:xfrm>
          <a:off x="402791" y="527412"/>
          <a:ext cx="398647" cy="77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966"/>
              </a:lnTo>
              <a:lnTo>
                <a:pt x="398647" y="775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D4B7D-0FB0-4561-8DC2-03AD28CDE7F0}">
      <dsp:nvSpPr>
        <dsp:cNvPr id="0" name=""/>
        <dsp:cNvSpPr/>
      </dsp:nvSpPr>
      <dsp:spPr>
        <a:xfrm>
          <a:off x="801439" y="786068"/>
          <a:ext cx="2698689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149/mln </a:t>
          </a:r>
          <a:r>
            <a:rPr lang="pl-PL" sz="2000" kern="1200" dirty="0" smtClean="0"/>
            <a:t>mieszkańców</a:t>
          </a:r>
          <a:br>
            <a:rPr lang="pl-PL" sz="2000" kern="1200" dirty="0" smtClean="0"/>
          </a:br>
          <a:r>
            <a:rPr lang="pl-PL" sz="1600" kern="1200" dirty="0" smtClean="0"/>
            <a:t>(w 2014 - 112.7/mln, </a:t>
          </a:r>
          <a:br>
            <a:rPr lang="pl-PL" sz="1600" kern="1200" dirty="0" smtClean="0"/>
          </a:br>
          <a:r>
            <a:rPr lang="pl-PL" sz="1600" kern="1200" dirty="0" smtClean="0"/>
            <a:t>w 2015 - 164.4/mln)</a:t>
          </a:r>
          <a:endParaRPr lang="pl-PL" sz="2000" kern="1200" dirty="0"/>
        </a:p>
      </dsp:txBody>
      <dsp:txXfrm>
        <a:off x="801439" y="786068"/>
        <a:ext cx="2698689" cy="1034621"/>
      </dsp:txXfrm>
    </dsp:sp>
    <dsp:sp modelId="{777E0AC1-905B-4FAE-BCFB-46AB3D32A41D}">
      <dsp:nvSpPr>
        <dsp:cNvPr id="0" name=""/>
        <dsp:cNvSpPr/>
      </dsp:nvSpPr>
      <dsp:spPr>
        <a:xfrm>
          <a:off x="402791" y="527412"/>
          <a:ext cx="398647" cy="206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242"/>
              </a:lnTo>
              <a:lnTo>
                <a:pt x="398647" y="2069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5D9F-7F86-40D8-A36A-071E217C1D04}">
      <dsp:nvSpPr>
        <dsp:cNvPr id="0" name=""/>
        <dsp:cNvSpPr/>
      </dsp:nvSpPr>
      <dsp:spPr>
        <a:xfrm>
          <a:off x="801439" y="2079345"/>
          <a:ext cx="2695147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41.3% chorych miało powyżej 65 lat</a:t>
          </a:r>
          <a:endParaRPr lang="pl-PL" sz="2000" kern="1200" dirty="0"/>
        </a:p>
      </dsp:txBody>
      <dsp:txXfrm>
        <a:off x="801439" y="2079345"/>
        <a:ext cx="2695147" cy="1034621"/>
      </dsp:txXfrm>
    </dsp:sp>
    <dsp:sp modelId="{0FC940F5-FE81-4C0F-9B3C-51182FFD272D}">
      <dsp:nvSpPr>
        <dsp:cNvPr id="0" name=""/>
        <dsp:cNvSpPr/>
      </dsp:nvSpPr>
      <dsp:spPr>
        <a:xfrm>
          <a:off x="402791" y="527412"/>
          <a:ext cx="398647" cy="336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519"/>
              </a:lnTo>
              <a:lnTo>
                <a:pt x="398647" y="336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9677F-3089-4CD9-A152-1B2ACE20999A}">
      <dsp:nvSpPr>
        <dsp:cNvPr id="0" name=""/>
        <dsp:cNvSpPr/>
      </dsp:nvSpPr>
      <dsp:spPr>
        <a:xfrm>
          <a:off x="801439" y="3372621"/>
          <a:ext cx="2698689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30.9% powyżej 75 lat</a:t>
          </a:r>
        </a:p>
      </dsp:txBody>
      <dsp:txXfrm>
        <a:off x="801439" y="3372621"/>
        <a:ext cx="2698689" cy="1034621"/>
      </dsp:txXfrm>
    </dsp:sp>
    <dsp:sp modelId="{A9A6F4E3-9BDC-4833-83FE-7952AE5E7532}">
      <dsp:nvSpPr>
        <dsp:cNvPr id="0" name=""/>
        <dsp:cNvSpPr/>
      </dsp:nvSpPr>
      <dsp:spPr>
        <a:xfrm>
          <a:off x="402791" y="527412"/>
          <a:ext cx="398647" cy="465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796"/>
              </a:lnTo>
              <a:lnTo>
                <a:pt x="398647" y="4655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0BF24-AB0E-4904-817B-97E1C1036656}">
      <dsp:nvSpPr>
        <dsp:cNvPr id="0" name=""/>
        <dsp:cNvSpPr/>
      </dsp:nvSpPr>
      <dsp:spPr>
        <a:xfrm>
          <a:off x="801439" y="4665898"/>
          <a:ext cx="2695147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36.7% chorowało na cukrzycę</a:t>
          </a:r>
          <a:endParaRPr lang="pl-PL" sz="2000" kern="1200" dirty="0"/>
        </a:p>
      </dsp:txBody>
      <dsp:txXfrm>
        <a:off x="801439" y="4665898"/>
        <a:ext cx="2695147" cy="1034621"/>
      </dsp:txXfrm>
    </dsp:sp>
    <dsp:sp modelId="{D401C648-BE8A-4155-BDB0-E8C8C69E35A9}">
      <dsp:nvSpPr>
        <dsp:cNvPr id="0" name=""/>
        <dsp:cNvSpPr/>
      </dsp:nvSpPr>
      <dsp:spPr>
        <a:xfrm>
          <a:off x="4507933" y="14520"/>
          <a:ext cx="3989044" cy="51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Chorobowoś</a:t>
          </a:r>
          <a:r>
            <a:rPr lang="pl-PL" sz="2900" kern="1200" dirty="0" smtClean="0"/>
            <a:t>ć</a:t>
          </a:r>
          <a:endParaRPr lang="pl-PL" sz="2900" kern="1200" dirty="0"/>
        </a:p>
      </dsp:txBody>
      <dsp:txXfrm>
        <a:off x="4507933" y="14520"/>
        <a:ext cx="3989044" cy="512892"/>
      </dsp:txXfrm>
    </dsp:sp>
    <dsp:sp modelId="{2800C32D-F680-4718-B394-A12AC3581CFB}">
      <dsp:nvSpPr>
        <dsp:cNvPr id="0" name=""/>
        <dsp:cNvSpPr/>
      </dsp:nvSpPr>
      <dsp:spPr>
        <a:xfrm>
          <a:off x="4906837" y="527412"/>
          <a:ext cx="398904" cy="77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966"/>
              </a:lnTo>
              <a:lnTo>
                <a:pt x="398904" y="775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49FAD-1E1D-4891-97D4-28362984E713}">
      <dsp:nvSpPr>
        <dsp:cNvPr id="0" name=""/>
        <dsp:cNvSpPr/>
      </dsp:nvSpPr>
      <dsp:spPr>
        <a:xfrm>
          <a:off x="5305742" y="786068"/>
          <a:ext cx="2950144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525/mln mieszkańców</a:t>
          </a:r>
          <a:endParaRPr lang="pl-PL" sz="2000" kern="1200" dirty="0"/>
        </a:p>
      </dsp:txBody>
      <dsp:txXfrm>
        <a:off x="5305742" y="786068"/>
        <a:ext cx="2950144" cy="1034621"/>
      </dsp:txXfrm>
    </dsp:sp>
    <dsp:sp modelId="{9555B61D-D8A1-44ED-98CA-CA2127B32FDE}">
      <dsp:nvSpPr>
        <dsp:cNvPr id="0" name=""/>
        <dsp:cNvSpPr/>
      </dsp:nvSpPr>
      <dsp:spPr>
        <a:xfrm>
          <a:off x="4906837" y="527412"/>
          <a:ext cx="398904" cy="206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242"/>
              </a:lnTo>
              <a:lnTo>
                <a:pt x="398904" y="2069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FAE7-FC1F-4938-9BCC-4B4FEAE91CC6}">
      <dsp:nvSpPr>
        <dsp:cNvPr id="0" name=""/>
        <dsp:cNvSpPr/>
      </dsp:nvSpPr>
      <dsp:spPr>
        <a:xfrm>
          <a:off x="5305742" y="2079345"/>
          <a:ext cx="2917119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&gt;65 lat </a:t>
          </a:r>
          <a:br>
            <a:rPr lang="pl-PL" sz="2000" kern="1200" dirty="0" smtClean="0"/>
          </a:br>
          <a:r>
            <a:rPr lang="pl-PL" sz="1800" kern="1200" dirty="0" smtClean="0"/>
            <a:t>(</a:t>
          </a:r>
          <a:r>
            <a:rPr lang="pl-PL" sz="1800" b="1" kern="1200" dirty="0" smtClean="0"/>
            <a:t>53%</a:t>
          </a:r>
          <a:r>
            <a:rPr lang="pl-PL" sz="1800" kern="1200" dirty="0" smtClean="0"/>
            <a:t> całości, w 2015 42%)</a:t>
          </a:r>
          <a:endParaRPr lang="pl-PL" sz="2000" kern="1200" dirty="0" smtClean="0"/>
        </a:p>
      </dsp:txBody>
      <dsp:txXfrm>
        <a:off x="5305742" y="2079345"/>
        <a:ext cx="2917119" cy="1034621"/>
      </dsp:txXfrm>
    </dsp:sp>
    <dsp:sp modelId="{881BA80F-3AF2-4BAA-831F-452C9684A0B9}">
      <dsp:nvSpPr>
        <dsp:cNvPr id="0" name=""/>
        <dsp:cNvSpPr/>
      </dsp:nvSpPr>
      <dsp:spPr>
        <a:xfrm>
          <a:off x="4906837" y="527412"/>
          <a:ext cx="398904" cy="336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519"/>
              </a:lnTo>
              <a:lnTo>
                <a:pt x="398904" y="336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1A361-BBCA-4288-8D02-D6D21840F323}">
      <dsp:nvSpPr>
        <dsp:cNvPr id="0" name=""/>
        <dsp:cNvSpPr/>
      </dsp:nvSpPr>
      <dsp:spPr>
        <a:xfrm>
          <a:off x="5305742" y="3372621"/>
          <a:ext cx="2843702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4554 &gt; 75 lat </a:t>
          </a:r>
          <a:br>
            <a:rPr lang="pl-PL" sz="2000" kern="1200" dirty="0" smtClean="0"/>
          </a:br>
          <a:r>
            <a:rPr lang="pl-PL" sz="1400" kern="1200" dirty="0" smtClean="0"/>
            <a:t>(</a:t>
          </a:r>
          <a:r>
            <a:rPr lang="pl-PL" sz="1400" b="1" kern="1200" dirty="0" smtClean="0"/>
            <a:t>23 % </a:t>
          </a:r>
          <a:r>
            <a:rPr lang="pl-PL" sz="1400" kern="1200" dirty="0" smtClean="0"/>
            <a:t>całości, w 2015 25,1%)</a:t>
          </a:r>
          <a:r>
            <a:rPr lang="pl-PL" sz="1800" kern="1200" dirty="0" smtClean="0"/>
            <a:t> </a:t>
          </a:r>
          <a:endParaRPr lang="pl-PL" sz="2000" kern="1200" dirty="0" smtClean="0"/>
        </a:p>
      </dsp:txBody>
      <dsp:txXfrm>
        <a:off x="5305742" y="3372621"/>
        <a:ext cx="2843702" cy="1034621"/>
      </dsp:txXfrm>
    </dsp:sp>
    <dsp:sp modelId="{1CC52A20-4BB4-4145-9E9A-FB93F9EC27BA}">
      <dsp:nvSpPr>
        <dsp:cNvPr id="0" name=""/>
        <dsp:cNvSpPr/>
      </dsp:nvSpPr>
      <dsp:spPr>
        <a:xfrm>
          <a:off x="4906837" y="527412"/>
          <a:ext cx="398904" cy="465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796"/>
              </a:lnTo>
              <a:lnTo>
                <a:pt x="398904" y="4655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AAAA2-9956-4F9D-AB63-1541499E6E66}">
      <dsp:nvSpPr>
        <dsp:cNvPr id="0" name=""/>
        <dsp:cNvSpPr/>
      </dsp:nvSpPr>
      <dsp:spPr>
        <a:xfrm>
          <a:off x="5305742" y="4665898"/>
          <a:ext cx="2840391" cy="103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6132 chorowało na cukrzycę </a:t>
          </a:r>
          <a:br>
            <a:rPr lang="pl-PL" sz="2000" kern="1200" dirty="0" smtClean="0"/>
          </a:br>
          <a:r>
            <a:rPr lang="pl-PL" sz="1400" kern="1200" dirty="0" smtClean="0"/>
            <a:t>(</a:t>
          </a:r>
          <a:r>
            <a:rPr lang="pl-PL" sz="1400" b="1" kern="1200" dirty="0" smtClean="0"/>
            <a:t>30,44 %</a:t>
          </a:r>
          <a:r>
            <a:rPr lang="pl-PL" sz="1400" kern="1200" dirty="0" smtClean="0"/>
            <a:t>  całości, w 2015 31.2%)</a:t>
          </a:r>
          <a:endParaRPr lang="pl-PL" sz="2000" kern="1200" dirty="0" smtClean="0">
            <a:solidFill>
              <a:srgbClr val="FF0000"/>
            </a:solidFill>
          </a:endParaRPr>
        </a:p>
      </dsp:txBody>
      <dsp:txXfrm>
        <a:off x="5305742" y="4665898"/>
        <a:ext cx="2840391" cy="103462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F8FDB-082C-4971-9E64-096091635557}">
      <dsp:nvSpPr>
        <dsp:cNvPr id="0" name=""/>
        <dsp:cNvSpPr/>
      </dsp:nvSpPr>
      <dsp:spPr>
        <a:xfrm rot="16200000">
          <a:off x="785823" y="-785823"/>
          <a:ext cx="2857507" cy="44291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Stosowanie działań prewencyjnych (stosowanie nowoczesnych antykoagulantów)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Reagowanie na wczesne objawy dysfunkcji cewnika i podejmowanie działań interwencyjnych (udrażnianie cewnika środkami </a:t>
          </a:r>
          <a:r>
            <a:rPr lang="pl-PL" sz="1600" b="1" kern="1200" dirty="0" err="1" smtClean="0">
              <a:solidFill>
                <a:srgbClr val="FFD13F"/>
              </a:solidFill>
            </a:rPr>
            <a:t>trombolitycznymi</a:t>
          </a:r>
          <a:r>
            <a:rPr lang="pl-PL" sz="1600" b="1" kern="1200" dirty="0" smtClean="0">
              <a:solidFill>
                <a:srgbClr val="FFD13F"/>
              </a:solidFill>
            </a:rPr>
            <a:t>)</a:t>
          </a:r>
          <a:endParaRPr lang="pl-PL" sz="1600" b="1" kern="1200" dirty="0"/>
        </a:p>
      </dsp:txBody>
      <dsp:txXfrm rot="16200000">
        <a:off x="1143012" y="-1143012"/>
        <a:ext cx="2143131" cy="4429155"/>
      </dsp:txXfrm>
    </dsp:sp>
    <dsp:sp modelId="{8070BE56-1D52-497C-9BFB-A2D2C4D0124B}">
      <dsp:nvSpPr>
        <dsp:cNvPr id="0" name=""/>
        <dsp:cNvSpPr/>
      </dsp:nvSpPr>
      <dsp:spPr>
        <a:xfrm>
          <a:off x="4429155" y="0"/>
          <a:ext cx="4429155" cy="28575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Wzmożony nadzór sanitarny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(znajomość i przestrzeganie ustalonych procedur medycznych)</a:t>
          </a:r>
          <a:endParaRPr lang="pl-PL" sz="1600" b="1" kern="1200" dirty="0"/>
        </a:p>
      </dsp:txBody>
      <dsp:txXfrm>
        <a:off x="4429155" y="0"/>
        <a:ext cx="4429155" cy="2143131"/>
      </dsp:txXfrm>
    </dsp:sp>
    <dsp:sp modelId="{94D88E08-AB9D-44F2-ABC9-3640CC2E5D7A}">
      <dsp:nvSpPr>
        <dsp:cNvPr id="0" name=""/>
        <dsp:cNvSpPr/>
      </dsp:nvSpPr>
      <dsp:spPr>
        <a:xfrm rot="10800000">
          <a:off x="0" y="2857507"/>
          <a:ext cx="4429155" cy="28575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Prowadzenie specjalnej dokumentacji obserwacji dostępu naczyniowego</a:t>
          </a:r>
          <a:endParaRPr lang="pl-PL" sz="1600" b="1" kern="1200" dirty="0"/>
        </a:p>
      </dsp:txBody>
      <dsp:txXfrm rot="10800000">
        <a:off x="0" y="3571884"/>
        <a:ext cx="4429155" cy="2143131"/>
      </dsp:txXfrm>
    </dsp:sp>
    <dsp:sp modelId="{45126D7F-6F7A-46E0-815A-9F9485D056FB}">
      <dsp:nvSpPr>
        <dsp:cNvPr id="0" name=""/>
        <dsp:cNvSpPr/>
      </dsp:nvSpPr>
      <dsp:spPr>
        <a:xfrm rot="5400000">
          <a:off x="5214979" y="2071683"/>
          <a:ext cx="2857507" cy="44291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D13F"/>
              </a:solidFill>
            </a:rPr>
            <a:t>Racjonalne wykorzystanie CVC</a:t>
          </a:r>
          <a:endParaRPr lang="pl-PL" sz="1600" b="1" kern="1200" dirty="0"/>
        </a:p>
      </dsp:txBody>
      <dsp:txXfrm rot="5400000">
        <a:off x="5572168" y="2428872"/>
        <a:ext cx="2143131" cy="4429155"/>
      </dsp:txXfrm>
    </dsp:sp>
    <dsp:sp modelId="{CDC5A360-CE47-41C1-857B-3BEC7595FA9D}">
      <dsp:nvSpPr>
        <dsp:cNvPr id="0" name=""/>
        <dsp:cNvSpPr/>
      </dsp:nvSpPr>
      <dsp:spPr>
        <a:xfrm>
          <a:off x="3100409" y="2143130"/>
          <a:ext cx="2657493" cy="142875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002060"/>
              </a:solidFill>
            </a:rPr>
            <a:t>Stałe monitorowanie parametrów pacjenta oraz wykonywanie standardowych posiewów krwi co 4 tygodnie</a:t>
          </a:r>
          <a:endParaRPr lang="pl-PL" sz="1600" b="1" kern="1200" dirty="0">
            <a:solidFill>
              <a:srgbClr val="002060"/>
            </a:solidFill>
          </a:endParaRPr>
        </a:p>
      </dsp:txBody>
      <dsp:txXfrm>
        <a:off x="3100409" y="2143130"/>
        <a:ext cx="2657493" cy="142875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BA557-02C5-45C2-8F23-CF1AF17B72A6}">
      <dsp:nvSpPr>
        <dsp:cNvPr id="0" name=""/>
        <dsp:cNvSpPr/>
      </dsp:nvSpPr>
      <dsp:spPr>
        <a:xfrm>
          <a:off x="0" y="197748"/>
          <a:ext cx="4918506" cy="124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1. Zakończyć zabieg dializy zgodnie z obowiązującą w tym zakresie procedurą. Przygotować (otworzyć) opatrunek </a:t>
          </a:r>
          <a:r>
            <a:rPr lang="pl-PL" sz="1100" b="1" kern="1200" dirty="0" err="1" smtClean="0"/>
            <a:t>Woundclot</a:t>
          </a:r>
          <a:r>
            <a:rPr lang="pl-PL" sz="1100" b="1" kern="1200" dirty="0" smtClean="0"/>
            <a:t> do tamowania krwawienia. Chwycić  opatrunek w jałowy sposób dokładając dodatkowy kompres gazowy  lub włókninowy</a:t>
          </a:r>
          <a:endParaRPr lang="pl-PL" sz="1100" b="1" kern="1200" dirty="0"/>
        </a:p>
      </dsp:txBody>
      <dsp:txXfrm>
        <a:off x="0" y="197748"/>
        <a:ext cx="3125105" cy="1243026"/>
      </dsp:txXfrm>
    </dsp:sp>
    <dsp:sp modelId="{33CEC892-E4B9-40CF-84B6-57376609ED79}">
      <dsp:nvSpPr>
        <dsp:cNvPr id="0" name=""/>
        <dsp:cNvSpPr/>
      </dsp:nvSpPr>
      <dsp:spPr>
        <a:xfrm>
          <a:off x="519321" y="1857381"/>
          <a:ext cx="4918506" cy="1571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2. Delikatnie usunąć igłę dializacyjną z przetoki tętniczo-żylnej. Przyłożyć przygotowany w powyższy sposób opatrunek do rany  „na zatyczkę”. Ucisnąć umiarkowanie (delikatniej niż zazwyczaj) w sposób umożliwiający przedostanie się niewielkiej ilości krwi do opatrunku </a:t>
          </a:r>
          <a:r>
            <a:rPr lang="pl-PL" sz="1100" b="1" kern="1200" dirty="0" err="1" smtClean="0"/>
            <a:t>Woundclot</a:t>
          </a:r>
          <a:r>
            <a:rPr lang="pl-PL" sz="1100" b="1" kern="1200" dirty="0" smtClean="0"/>
            <a:t>. W podobny sposób usunąć drugą igłę z przetoki tętniczo-żylnej. Tamować krwawienie przez 3-5 min.  </a:t>
          </a:r>
          <a:endParaRPr lang="pl-PL" sz="1100" b="1" kern="1200" dirty="0"/>
        </a:p>
      </dsp:txBody>
      <dsp:txXfrm>
        <a:off x="519321" y="1857381"/>
        <a:ext cx="3342226" cy="1571637"/>
      </dsp:txXfrm>
    </dsp:sp>
    <dsp:sp modelId="{7120B192-E3E3-41AA-AFD7-AC1BDE64284B}">
      <dsp:nvSpPr>
        <dsp:cNvPr id="0" name=""/>
        <dsp:cNvSpPr/>
      </dsp:nvSpPr>
      <dsp:spPr>
        <a:xfrm>
          <a:off x="1096583" y="3857645"/>
          <a:ext cx="4654185" cy="199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3. </a:t>
          </a:r>
          <a:r>
            <a:rPr lang="pl-PL" sz="1100" b="1" kern="1200" dirty="0" smtClean="0"/>
            <a:t>Ocenić ustanie krwawienia z przetoki tętniczo-żylnej. Upewnić się  co do ryzyka ponownego krwawienia po usunięciu opatrunków przeznaczonych do tamowania. Zabezpieczyć miejsca po usunięciu igieł dializacyjnych nowym jałowym opatrunkiem w standardowy sposób. Dopuszcza się pozostawienie opatrunków </a:t>
          </a:r>
          <a:r>
            <a:rPr lang="pl-PL" sz="1100" b="1" kern="1200" dirty="0" err="1" smtClean="0"/>
            <a:t>Woudclot</a:t>
          </a:r>
          <a:r>
            <a:rPr lang="pl-PL" sz="1100" b="1" kern="1200" dirty="0" smtClean="0"/>
            <a:t> w miejscu tamowania miejsc po nakłuciu (wymieniając tylko opatrunek zewnętrzny) np. na czas transportu pacjenta do domu lub na 2-3 godziny po dializie. </a:t>
          </a:r>
        </a:p>
      </dsp:txBody>
      <dsp:txXfrm>
        <a:off x="1096583" y="3857645"/>
        <a:ext cx="3162615" cy="1995077"/>
      </dsp:txXfrm>
    </dsp:sp>
    <dsp:sp modelId="{0A9F1E3A-A1FC-4832-9F16-256EB5E4E494}">
      <dsp:nvSpPr>
        <dsp:cNvPr id="0" name=""/>
        <dsp:cNvSpPr/>
      </dsp:nvSpPr>
      <dsp:spPr>
        <a:xfrm>
          <a:off x="3754063" y="1143005"/>
          <a:ext cx="1142293" cy="11422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3754063" y="1143005"/>
        <a:ext cx="1142293" cy="1142293"/>
      </dsp:txXfrm>
    </dsp:sp>
    <dsp:sp modelId="{FCB78AAF-CD82-4D5A-88B2-372B6A5798CD}">
      <dsp:nvSpPr>
        <dsp:cNvPr id="0" name=""/>
        <dsp:cNvSpPr/>
      </dsp:nvSpPr>
      <dsp:spPr>
        <a:xfrm>
          <a:off x="4198764" y="3143271"/>
          <a:ext cx="1142293" cy="11422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4198764" y="3143271"/>
        <a:ext cx="1142293" cy="114229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50F3E2-933C-47C7-9685-A0D9783D1361}">
      <dsp:nvSpPr>
        <dsp:cNvPr id="0" name=""/>
        <dsp:cNvSpPr/>
      </dsp:nvSpPr>
      <dsp:spPr>
        <a:xfrm>
          <a:off x="1910714" y="-32758"/>
          <a:ext cx="5215066" cy="5215066"/>
        </a:xfrm>
        <a:prstGeom prst="circularArrow">
          <a:avLst>
            <a:gd name="adj1" fmla="val 5544"/>
            <a:gd name="adj2" fmla="val 330680"/>
            <a:gd name="adj3" fmla="val 13756845"/>
            <a:gd name="adj4" fmla="val 173975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CBB4D-1D1C-47FC-8B1D-C1A961056857}">
      <dsp:nvSpPr>
        <dsp:cNvPr id="0" name=""/>
        <dsp:cNvSpPr/>
      </dsp:nvSpPr>
      <dsp:spPr>
        <a:xfrm>
          <a:off x="3287201" y="1224"/>
          <a:ext cx="2462092" cy="123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Przestrzeganie zasad aseptyki (mycie i dezynfekcja rąk, stosowanie środków ochrony osobistej) podczas obsługi pacjentów</a:t>
          </a:r>
          <a:endParaRPr lang="pl-PL" sz="1400" kern="1200" dirty="0"/>
        </a:p>
      </dsp:txBody>
      <dsp:txXfrm>
        <a:off x="3287201" y="1224"/>
        <a:ext cx="2462092" cy="1231046"/>
      </dsp:txXfrm>
    </dsp:sp>
    <dsp:sp modelId="{80F3658A-082E-42EE-ACC3-8E9B2A61C705}">
      <dsp:nvSpPr>
        <dsp:cNvPr id="0" name=""/>
        <dsp:cNvSpPr/>
      </dsp:nvSpPr>
      <dsp:spPr>
        <a:xfrm>
          <a:off x="5402264" y="1537907"/>
          <a:ext cx="2462092" cy="123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Umiejętność  wczesnego rozpoznawania powikłań i wprowadzanie do praktyki zawodowej sprawdzone działania naprawcze   </a:t>
          </a:r>
          <a:endParaRPr lang="pl-PL" sz="1400" kern="1200" dirty="0"/>
        </a:p>
      </dsp:txBody>
      <dsp:txXfrm>
        <a:off x="5402264" y="1537907"/>
        <a:ext cx="2462092" cy="1231046"/>
      </dsp:txXfrm>
    </dsp:sp>
    <dsp:sp modelId="{B31AA172-FCE4-4A9F-B284-C11AD37BB2F4}">
      <dsp:nvSpPr>
        <dsp:cNvPr id="0" name=""/>
        <dsp:cNvSpPr/>
      </dsp:nvSpPr>
      <dsp:spPr>
        <a:xfrm>
          <a:off x="4594382" y="4024313"/>
          <a:ext cx="2462092" cy="123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Edukacja pacjenta pod kątem </a:t>
          </a:r>
          <a:r>
            <a:rPr lang="pl-PL" sz="1400" kern="1200" dirty="0" err="1" smtClean="0"/>
            <a:t>samoopieki</a:t>
          </a:r>
          <a:r>
            <a:rPr lang="pl-PL" sz="1400" kern="1200" dirty="0" smtClean="0"/>
            <a:t>  </a:t>
          </a:r>
          <a:endParaRPr lang="pl-PL" sz="1400" kern="1200" dirty="0"/>
        </a:p>
      </dsp:txBody>
      <dsp:txXfrm>
        <a:off x="4594382" y="4024313"/>
        <a:ext cx="2462092" cy="1231046"/>
      </dsp:txXfrm>
    </dsp:sp>
    <dsp:sp modelId="{AA20EB69-D58C-4D47-AB85-E29BE5DB0C4E}">
      <dsp:nvSpPr>
        <dsp:cNvPr id="0" name=""/>
        <dsp:cNvSpPr/>
      </dsp:nvSpPr>
      <dsp:spPr>
        <a:xfrm>
          <a:off x="1980021" y="4024313"/>
          <a:ext cx="2462092" cy="123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FF00"/>
              </a:solidFill>
            </a:rPr>
            <a:t>STOSOWANIE STANDARDÓW I PROCEDUR W CODZIENNEJ PRAKTYCE PIELĘGNIARSKIEJ!!!</a:t>
          </a:r>
          <a:r>
            <a:rPr lang="pl-PL" sz="1400" b="1" i="1" kern="1200" dirty="0" smtClean="0">
              <a:solidFill>
                <a:srgbClr val="FFFF00"/>
              </a:solidFill>
            </a:rPr>
            <a:t> </a:t>
          </a:r>
          <a:endParaRPr lang="pl-PL" sz="1400" b="1" kern="1200" dirty="0">
            <a:solidFill>
              <a:srgbClr val="FFFF00"/>
            </a:solidFill>
          </a:endParaRPr>
        </a:p>
      </dsp:txBody>
      <dsp:txXfrm>
        <a:off x="1980021" y="4024313"/>
        <a:ext cx="2462092" cy="1231046"/>
      </dsp:txXfrm>
    </dsp:sp>
    <dsp:sp modelId="{6978C876-87B7-4BF2-95ED-A2000AB4CE40}">
      <dsp:nvSpPr>
        <dsp:cNvPr id="0" name=""/>
        <dsp:cNvSpPr/>
      </dsp:nvSpPr>
      <dsp:spPr>
        <a:xfrm>
          <a:off x="1172138" y="1537907"/>
          <a:ext cx="2462092" cy="123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Monitorowanie stanu dostępu naczyniowego 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(dokumentacja pielęgniarska) 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1172138" y="1537907"/>
        <a:ext cx="2462092" cy="12310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EF7130-6AAE-4B37-AB42-3D6C0CE380D2}">
      <dsp:nvSpPr>
        <dsp:cNvPr id="0" name=""/>
        <dsp:cNvSpPr/>
      </dsp:nvSpPr>
      <dsp:spPr>
        <a:xfrm>
          <a:off x="1874533" y="271462"/>
          <a:ext cx="2031696" cy="5857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Personel</a:t>
          </a:r>
          <a:endParaRPr lang="pl-PL" sz="2800" kern="1200" dirty="0"/>
        </a:p>
      </dsp:txBody>
      <dsp:txXfrm>
        <a:off x="1874533" y="271462"/>
        <a:ext cx="2031696" cy="585794"/>
      </dsp:txXfrm>
    </dsp:sp>
    <dsp:sp modelId="{E2FE9BEC-0606-4AFA-AED1-F78C5A70784C}">
      <dsp:nvSpPr>
        <dsp:cNvPr id="0" name=""/>
        <dsp:cNvSpPr/>
      </dsp:nvSpPr>
      <dsp:spPr>
        <a:xfrm>
          <a:off x="4809206" y="271462"/>
          <a:ext cx="2031696" cy="5857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Pacjent</a:t>
          </a:r>
          <a:endParaRPr lang="pl-PL" sz="2800" kern="1200" dirty="0"/>
        </a:p>
      </dsp:txBody>
      <dsp:txXfrm>
        <a:off x="4809206" y="271462"/>
        <a:ext cx="2031696" cy="585794"/>
      </dsp:txXfrm>
    </dsp:sp>
    <dsp:sp modelId="{68ED5434-99C3-4875-8777-258390BE8316}">
      <dsp:nvSpPr>
        <dsp:cNvPr id="0" name=""/>
        <dsp:cNvSpPr/>
      </dsp:nvSpPr>
      <dsp:spPr>
        <a:xfrm>
          <a:off x="3934447" y="4797061"/>
          <a:ext cx="846540" cy="84654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93FA3-22E4-418F-9012-B0457F90E8BE}">
      <dsp:nvSpPr>
        <dsp:cNvPr id="0" name=""/>
        <dsp:cNvSpPr/>
      </dsp:nvSpPr>
      <dsp:spPr>
        <a:xfrm rot="240000">
          <a:off x="1817321" y="4434309"/>
          <a:ext cx="5080793" cy="355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67B1B-3419-498E-9A2C-6F3AD8597C92}">
      <dsp:nvSpPr>
        <dsp:cNvPr id="0" name=""/>
        <dsp:cNvSpPr/>
      </dsp:nvSpPr>
      <dsp:spPr>
        <a:xfrm rot="240000">
          <a:off x="4867896" y="3546013"/>
          <a:ext cx="2027188" cy="94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Sepsa</a:t>
          </a:r>
          <a:r>
            <a:rPr lang="pl-PL" sz="1500" kern="1200" dirty="0" smtClean="0"/>
            <a:t>/infekcje przerzutowe/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wysokie ryzyko zgonu</a:t>
          </a:r>
          <a:endParaRPr lang="pl-PL" sz="1500" kern="1200" dirty="0"/>
        </a:p>
      </dsp:txBody>
      <dsp:txXfrm rot="240000">
        <a:off x="4867896" y="3546013"/>
        <a:ext cx="2027188" cy="944462"/>
      </dsp:txXfrm>
    </dsp:sp>
    <dsp:sp modelId="{78E9FB7C-D423-40C0-A344-C168F6DCE722}">
      <dsp:nvSpPr>
        <dsp:cNvPr id="0" name=""/>
        <dsp:cNvSpPr/>
      </dsp:nvSpPr>
      <dsp:spPr>
        <a:xfrm rot="240000">
          <a:off x="4941263" y="2530164"/>
          <a:ext cx="2027188" cy="94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Obniżenie jakości życia/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hospitalizacja</a:t>
          </a:r>
          <a:endParaRPr lang="pl-PL" sz="1500" kern="1200" dirty="0"/>
        </a:p>
      </dsp:txBody>
      <dsp:txXfrm rot="240000">
        <a:off x="4941263" y="2530164"/>
        <a:ext cx="2027188" cy="944462"/>
      </dsp:txXfrm>
    </dsp:sp>
    <dsp:sp modelId="{082C305E-C33F-4DC0-991A-1B8A71059152}">
      <dsp:nvSpPr>
        <dsp:cNvPr id="0" name=""/>
        <dsp:cNvSpPr/>
      </dsp:nvSpPr>
      <dsp:spPr>
        <a:xfrm rot="240000">
          <a:off x="5014629" y="1536890"/>
          <a:ext cx="2027188" cy="94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Dysfunkcja/utrata CVC </a:t>
          </a:r>
          <a:endParaRPr lang="pl-PL" sz="1500" kern="1200" dirty="0"/>
        </a:p>
      </dsp:txBody>
      <dsp:txXfrm rot="240000">
        <a:off x="5014629" y="1536890"/>
        <a:ext cx="2027188" cy="944462"/>
      </dsp:txXfrm>
    </dsp:sp>
    <dsp:sp modelId="{861A7AAF-4E7B-4DAD-9C6F-C2717A6C0ADE}">
      <dsp:nvSpPr>
        <dsp:cNvPr id="0" name=""/>
        <dsp:cNvSpPr/>
      </dsp:nvSpPr>
      <dsp:spPr>
        <a:xfrm rot="240000">
          <a:off x="1961441" y="3342843"/>
          <a:ext cx="2027188" cy="94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Intensyfikacja opieki medycznej</a:t>
          </a:r>
          <a:endParaRPr lang="pl-PL" sz="1500" kern="1200" dirty="0"/>
        </a:p>
      </dsp:txBody>
      <dsp:txXfrm rot="240000">
        <a:off x="1961441" y="3342843"/>
        <a:ext cx="2027188" cy="944462"/>
      </dsp:txXfrm>
    </dsp:sp>
    <dsp:sp modelId="{F49471AB-ECD8-4DE8-BF62-6233F832F07D}">
      <dsp:nvSpPr>
        <dsp:cNvPr id="0" name=""/>
        <dsp:cNvSpPr/>
      </dsp:nvSpPr>
      <dsp:spPr>
        <a:xfrm rot="240000">
          <a:off x="2034808" y="2326995"/>
          <a:ext cx="2027188" cy="94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Brak możliwości wykonania dializy</a:t>
          </a:r>
          <a:endParaRPr lang="pl-PL" sz="1200" kern="1200" dirty="0"/>
        </a:p>
      </dsp:txBody>
      <dsp:txXfrm rot="240000">
        <a:off x="2034808" y="2326995"/>
        <a:ext cx="2027188" cy="9444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D19F6D-B7EC-477E-9BCB-D7CF4EEF779E}">
      <dsp:nvSpPr>
        <dsp:cNvPr id="0" name=""/>
        <dsp:cNvSpPr/>
      </dsp:nvSpPr>
      <dsp:spPr>
        <a:xfrm>
          <a:off x="24" y="1664936"/>
          <a:ext cx="2458778" cy="202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Starzejące się społeczeństwo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Wzrost zapadalności na </a:t>
          </a:r>
          <a:r>
            <a:rPr lang="pl-PL" sz="1300" kern="1200" dirty="0" err="1" smtClean="0"/>
            <a:t>PChN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Wzrost liczby pacjentów </a:t>
          </a:r>
          <a:r>
            <a:rPr lang="pl-PL" sz="1300" kern="1200" dirty="0" err="1" smtClean="0"/>
            <a:t>hemodializowanych</a:t>
          </a:r>
          <a:r>
            <a:rPr lang="pl-PL" sz="1300" kern="1200" dirty="0" smtClean="0"/>
            <a:t> zwłaszcza w starszym wieku</a:t>
          </a:r>
          <a:endParaRPr lang="pl-PL" sz="1300" kern="1200" dirty="0"/>
        </a:p>
      </dsp:txBody>
      <dsp:txXfrm>
        <a:off x="24" y="1664936"/>
        <a:ext cx="2458778" cy="1593410"/>
      </dsp:txXfrm>
    </dsp:sp>
    <dsp:sp modelId="{3EDBCDDC-0E53-44C9-A106-546359C302BA}">
      <dsp:nvSpPr>
        <dsp:cNvPr id="0" name=""/>
        <dsp:cNvSpPr/>
      </dsp:nvSpPr>
      <dsp:spPr>
        <a:xfrm>
          <a:off x="1464634" y="2082195"/>
          <a:ext cx="2625765" cy="2625765"/>
        </a:xfrm>
        <a:prstGeom prst="leftCircularArrow">
          <a:avLst>
            <a:gd name="adj1" fmla="val 2744"/>
            <a:gd name="adj2" fmla="val 334399"/>
            <a:gd name="adj3" fmla="val 2517104"/>
            <a:gd name="adj4" fmla="val 9431684"/>
            <a:gd name="adj5" fmla="val 32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27729-C811-4A1A-B24C-8E2F0E8D3A2C}">
      <dsp:nvSpPr>
        <dsp:cNvPr id="0" name=""/>
        <dsp:cNvSpPr/>
      </dsp:nvSpPr>
      <dsp:spPr>
        <a:xfrm>
          <a:off x="546419" y="3512125"/>
          <a:ext cx="2185580" cy="361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</a:t>
          </a:r>
          <a:endParaRPr lang="pl-PL" sz="2000" kern="1200" dirty="0"/>
        </a:p>
      </dsp:txBody>
      <dsp:txXfrm>
        <a:off x="546419" y="3512125"/>
        <a:ext cx="2185580" cy="361576"/>
      </dsp:txXfrm>
    </dsp:sp>
    <dsp:sp modelId="{7BECBA5C-B1B6-439E-9D7D-4187FEF7FA09}">
      <dsp:nvSpPr>
        <dsp:cNvPr id="0" name=""/>
        <dsp:cNvSpPr/>
      </dsp:nvSpPr>
      <dsp:spPr>
        <a:xfrm>
          <a:off x="3075053" y="1664936"/>
          <a:ext cx="2458778" cy="202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Bogata </a:t>
          </a:r>
          <a:r>
            <a:rPr lang="pl-PL" sz="1300" kern="1200" dirty="0" err="1" smtClean="0"/>
            <a:t>współchorobowość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Kruchość naczyń (żył) spowodowana wieloletnim nadciśnieniem tętniczym oraz miażdżycą </a:t>
          </a:r>
          <a:endParaRPr lang="pl-PL" sz="1300" kern="1200" dirty="0"/>
        </a:p>
      </dsp:txBody>
      <dsp:txXfrm>
        <a:off x="3075053" y="2099502"/>
        <a:ext cx="2458778" cy="1593410"/>
      </dsp:txXfrm>
    </dsp:sp>
    <dsp:sp modelId="{ACC225F0-1680-4113-A6EC-A55EA0EF4A44}">
      <dsp:nvSpPr>
        <dsp:cNvPr id="0" name=""/>
        <dsp:cNvSpPr/>
      </dsp:nvSpPr>
      <dsp:spPr>
        <a:xfrm>
          <a:off x="4508986" y="590306"/>
          <a:ext cx="2932674" cy="2838711"/>
        </a:xfrm>
        <a:prstGeom prst="circularArrow">
          <a:avLst>
            <a:gd name="adj1" fmla="val 2456"/>
            <a:gd name="adj2" fmla="val 297411"/>
            <a:gd name="adj3" fmla="val 19234693"/>
            <a:gd name="adj4" fmla="val 12283126"/>
            <a:gd name="adj5" fmla="val 28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5A051-9E5A-4E0E-871B-90FD47EAE0EB}">
      <dsp:nvSpPr>
        <dsp:cNvPr id="0" name=""/>
        <dsp:cNvSpPr/>
      </dsp:nvSpPr>
      <dsp:spPr>
        <a:xfrm>
          <a:off x="3621448" y="1429127"/>
          <a:ext cx="2185580" cy="47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2</a:t>
          </a:r>
          <a:endParaRPr lang="pl-PL" sz="2000" kern="1200" dirty="0"/>
        </a:p>
      </dsp:txBody>
      <dsp:txXfrm>
        <a:off x="3621448" y="1429127"/>
        <a:ext cx="2185580" cy="471617"/>
      </dsp:txXfrm>
    </dsp:sp>
    <dsp:sp modelId="{AB3098DA-099C-4998-8A69-E8D489025D04}">
      <dsp:nvSpPr>
        <dsp:cNvPr id="0" name=""/>
        <dsp:cNvSpPr/>
      </dsp:nvSpPr>
      <dsp:spPr>
        <a:xfrm>
          <a:off x="6150081" y="1220829"/>
          <a:ext cx="2458778" cy="2916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Trudności z </a:t>
          </a:r>
          <a:r>
            <a:rPr lang="pl-PL" sz="1300" u="sng" kern="1200" dirty="0" smtClean="0">
              <a:solidFill>
                <a:srgbClr val="C00000"/>
              </a:solidFill>
            </a:rPr>
            <a:t>wytworzeniem </a:t>
          </a:r>
          <a:r>
            <a:rPr lang="pl-PL" sz="1300" kern="1200" dirty="0" smtClean="0"/>
            <a:t>optymalnego dostępu naczyniowego (przetoka tętniczo-żylna/cewnik dializacyjny)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Trudności</a:t>
          </a:r>
          <a:r>
            <a:rPr lang="pl-PL" sz="1300" u="none" kern="1200" dirty="0" smtClean="0">
              <a:solidFill>
                <a:schemeClr val="tx1"/>
              </a:solidFill>
            </a:rPr>
            <a:t> z </a:t>
          </a:r>
          <a:r>
            <a:rPr lang="pl-PL" sz="1300" u="sng" kern="1200" dirty="0" smtClean="0">
              <a:solidFill>
                <a:srgbClr val="C00000"/>
              </a:solidFill>
            </a:rPr>
            <a:t>utrzymaniem </a:t>
          </a:r>
          <a:r>
            <a:rPr lang="pl-PL" sz="1300" kern="1200" dirty="0" smtClean="0"/>
            <a:t>optymalnego dostępu naczyniowego (przetoka tętniczo-żylna/cewnik dializacyjny)</a:t>
          </a:r>
          <a:endParaRPr lang="pl-PL" sz="1300" kern="1200" dirty="0"/>
        </a:p>
      </dsp:txBody>
      <dsp:txXfrm>
        <a:off x="6150081" y="1220829"/>
        <a:ext cx="2458778" cy="2291293"/>
      </dsp:txXfrm>
    </dsp:sp>
    <dsp:sp modelId="{E52B7787-21B7-4053-AFC4-EBB1419F754E}">
      <dsp:nvSpPr>
        <dsp:cNvPr id="0" name=""/>
        <dsp:cNvSpPr/>
      </dsp:nvSpPr>
      <dsp:spPr>
        <a:xfrm>
          <a:off x="6517390" y="3367279"/>
          <a:ext cx="2185580" cy="569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</a:t>
          </a:r>
          <a:endParaRPr lang="pl-PL" sz="2000" kern="1200" dirty="0"/>
        </a:p>
      </dsp:txBody>
      <dsp:txXfrm>
        <a:off x="6517390" y="3367279"/>
        <a:ext cx="2185580" cy="569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6445F-2CEA-4D22-994A-DDE9E0F15441}">
      <dsp:nvSpPr>
        <dsp:cNvPr id="0" name=""/>
        <dsp:cNvSpPr/>
      </dsp:nvSpPr>
      <dsp:spPr>
        <a:xfrm>
          <a:off x="4194962" y="2857507"/>
          <a:ext cx="3492508" cy="349250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Pacjenci dializowani są grupą wysokiego ryzyka zakażeń bakteryjnych i wirusowych, </a:t>
          </a:r>
          <a:br>
            <a:rPr lang="pl-PL" sz="1200" kern="1200" dirty="0" smtClean="0"/>
          </a:br>
          <a:r>
            <a:rPr lang="pl-PL" sz="1200" kern="1200" dirty="0" smtClean="0"/>
            <a:t>w tym przede wszystkim infekcji szerzących się drogą krwiopochodną.  </a:t>
          </a:r>
          <a:br>
            <a:rPr lang="pl-PL" sz="1200" kern="1200" dirty="0" smtClean="0"/>
          </a:br>
          <a:r>
            <a:rPr lang="pl-PL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16 do 36% zgonów chorych dializowanych jest następstwem  </a:t>
          </a:r>
          <a:r>
            <a:rPr lang="pl-PL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ZAKAŻENIA!!!</a:t>
          </a:r>
          <a:endParaRPr lang="pl-PL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4962" y="2857507"/>
        <a:ext cx="3492508" cy="3492508"/>
      </dsp:txXfrm>
    </dsp:sp>
    <dsp:sp modelId="{234C4D6D-8639-4DEB-8C12-5BB98FD26A29}">
      <dsp:nvSpPr>
        <dsp:cNvPr id="0" name=""/>
        <dsp:cNvSpPr/>
      </dsp:nvSpPr>
      <dsp:spPr>
        <a:xfrm>
          <a:off x="2095659" y="1854826"/>
          <a:ext cx="2829694" cy="27392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50-70% wszystkich przypadków bakteriemii u chorych </a:t>
          </a:r>
          <a:r>
            <a:rPr lang="pl-PL" sz="1200" kern="1200" dirty="0" err="1" smtClean="0"/>
            <a:t>hemodializowanych</a:t>
          </a:r>
          <a:r>
            <a:rPr lang="pl-PL" sz="1200" kern="1200" dirty="0" smtClean="0"/>
            <a:t> spowodowanych jest infekcją dostępu naczyniowego</a:t>
          </a:r>
          <a:endParaRPr lang="pl-PL" sz="1100" kern="1200" dirty="0" smtClean="0"/>
        </a:p>
      </dsp:txBody>
      <dsp:txXfrm>
        <a:off x="2095659" y="1854826"/>
        <a:ext cx="2829694" cy="2739269"/>
      </dsp:txXfrm>
    </dsp:sp>
    <dsp:sp modelId="{B56489A6-5F4B-430C-9965-91E5FB535C4C}">
      <dsp:nvSpPr>
        <dsp:cNvPr id="0" name=""/>
        <dsp:cNvSpPr/>
      </dsp:nvSpPr>
      <dsp:spPr>
        <a:xfrm rot="20700000">
          <a:off x="3635646" y="283601"/>
          <a:ext cx="2518052" cy="24803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Zakażenia dostępów naczyniowych są przyczyną 10% zgonów pacjentów dializowanych, szczególnie narażeni są chorzy dializowani przy pomocy cewników permanentnych</a:t>
          </a:r>
          <a:endParaRPr lang="pl-PL" sz="1000" kern="1200" dirty="0"/>
        </a:p>
      </dsp:txBody>
      <dsp:txXfrm>
        <a:off x="4190164" y="825386"/>
        <a:ext cx="1409017" cy="1396807"/>
      </dsp:txXfrm>
    </dsp:sp>
    <dsp:sp modelId="{1EE9DBE2-2154-4163-BAED-7A38409814FE}">
      <dsp:nvSpPr>
        <dsp:cNvPr id="0" name=""/>
        <dsp:cNvSpPr/>
      </dsp:nvSpPr>
      <dsp:spPr>
        <a:xfrm>
          <a:off x="3950737" y="2316543"/>
          <a:ext cx="4470411" cy="4470411"/>
        </a:xfrm>
        <a:prstGeom prst="circularArrow">
          <a:avLst>
            <a:gd name="adj1" fmla="val 4688"/>
            <a:gd name="adj2" fmla="val 299029"/>
            <a:gd name="adj3" fmla="val 2551406"/>
            <a:gd name="adj4" fmla="val 1578734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B44AC-0137-4A2B-87A1-A5CFD42CE2A1}">
      <dsp:nvSpPr>
        <dsp:cNvPr id="0" name=""/>
        <dsp:cNvSpPr/>
      </dsp:nvSpPr>
      <dsp:spPr>
        <a:xfrm>
          <a:off x="1713126" y="1460746"/>
          <a:ext cx="3248033" cy="32480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D316-4266-4086-954A-C969EDD5A9B6}">
      <dsp:nvSpPr>
        <dsp:cNvPr id="0" name=""/>
        <dsp:cNvSpPr/>
      </dsp:nvSpPr>
      <dsp:spPr>
        <a:xfrm>
          <a:off x="3009960" y="-274707"/>
          <a:ext cx="3502033" cy="35020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339A2-FC9B-4325-AF3C-BE4F320BE965}">
      <dsp:nvSpPr>
        <dsp:cNvPr id="0" name=""/>
        <dsp:cNvSpPr/>
      </dsp:nvSpPr>
      <dsp:spPr>
        <a:xfrm>
          <a:off x="0" y="32147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B0C9-4369-44D2-8D41-6BEFE3E4785D}">
      <dsp:nvSpPr>
        <dsp:cNvPr id="0" name=""/>
        <dsp:cNvSpPr/>
      </dsp:nvSpPr>
      <dsp:spPr>
        <a:xfrm>
          <a:off x="1161288" y="4265972"/>
          <a:ext cx="237744" cy="237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F0576-4BF4-4C81-89B0-4B8BFD7A557E}">
      <dsp:nvSpPr>
        <dsp:cNvPr id="0" name=""/>
        <dsp:cNvSpPr/>
      </dsp:nvSpPr>
      <dsp:spPr>
        <a:xfrm>
          <a:off x="1357285" y="4357724"/>
          <a:ext cx="2404924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opieranie się wylotu cewnika </a:t>
          </a:r>
          <a:b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o ściany naczynia krwionośnego,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obecność skrzepliny przyściennej,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zbyt gwałtowne przepłukiwanie gałązek cewnika izotonicznym roztworem soli fizjologicznej,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zastosowanie antykoagulantu </a:t>
          </a:r>
          <a:b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w niewłaściwej objętości,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stopniowe wypłukiwanie antykoagulantu  (heparyny) </a:t>
          </a:r>
          <a:b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</a:b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z gałązek cewnika; </a:t>
          </a:r>
          <a:endParaRPr lang="pl-PL" sz="1200" kern="1200" dirty="0">
            <a:latin typeface="+mn-lt"/>
          </a:endParaRPr>
        </a:p>
      </dsp:txBody>
      <dsp:txXfrm>
        <a:off x="1357285" y="4357724"/>
        <a:ext cx="2404924" cy="1651635"/>
      </dsp:txXfrm>
    </dsp:sp>
    <dsp:sp modelId="{78C74C0A-4D8D-4E3B-B2A7-E62E9FF7F032}">
      <dsp:nvSpPr>
        <dsp:cNvPr id="0" name=""/>
        <dsp:cNvSpPr/>
      </dsp:nvSpPr>
      <dsp:spPr>
        <a:xfrm>
          <a:off x="3259836" y="2712635"/>
          <a:ext cx="429768" cy="429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B571A-6EBB-4254-BAEE-37ECF0BD2CF9}">
      <dsp:nvSpPr>
        <dsp:cNvPr id="0" name=""/>
        <dsp:cNvSpPr/>
      </dsp:nvSpPr>
      <dsp:spPr>
        <a:xfrm>
          <a:off x="3571873" y="2928949"/>
          <a:ext cx="3143268" cy="310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skrzeplina przyścienna,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niewłaściwe funkcjonowanie cewnika (zaburzenia drożności),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zanieczyszczenie końcówek cewnika lub miejsca jego założenia florą bakteryjną pacjenta,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niewłaściwe postępowanie z cewnikiem-sprzeczne z zasadami aseptyki,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- brak standardowej kontroli bakteriologicznej umożliwiającej wczesne wykrycie zakażeń;  </a:t>
          </a:r>
          <a:endParaRPr lang="pl-PL" sz="1200" kern="1200" dirty="0">
            <a:latin typeface="+mn-lt"/>
          </a:endParaRPr>
        </a:p>
      </dsp:txBody>
      <dsp:txXfrm>
        <a:off x="3571873" y="2928949"/>
        <a:ext cx="3143268" cy="3108959"/>
      </dsp:txXfrm>
    </dsp:sp>
    <dsp:sp modelId="{A799666F-FFB5-4100-A1DD-94DCFFF6AFFB}">
      <dsp:nvSpPr>
        <dsp:cNvPr id="0" name=""/>
        <dsp:cNvSpPr/>
      </dsp:nvSpPr>
      <dsp:spPr>
        <a:xfrm>
          <a:off x="5783580" y="1767374"/>
          <a:ext cx="594360" cy="59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4E2D-F547-4115-A7D0-D2B0CD1ABFF9}">
      <dsp:nvSpPr>
        <dsp:cNvPr id="0" name=""/>
        <dsp:cNvSpPr/>
      </dsp:nvSpPr>
      <dsp:spPr>
        <a:xfrm>
          <a:off x="6215067" y="1785963"/>
          <a:ext cx="2194560" cy="757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Zakażenie cewnika </a:t>
          </a:r>
          <a:endParaRPr lang="pl-PL" sz="2000" b="1" kern="1200" dirty="0"/>
        </a:p>
      </dsp:txBody>
      <dsp:txXfrm>
        <a:off x="6215067" y="1785963"/>
        <a:ext cx="2194560" cy="7572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0CB43F-228F-48EC-B3A1-D06B69C755DD}">
      <dsp:nvSpPr>
        <dsp:cNvPr id="0" name=""/>
        <dsp:cNvSpPr/>
      </dsp:nvSpPr>
      <dsp:spPr>
        <a:xfrm rot="21300000">
          <a:off x="15784" y="1957598"/>
          <a:ext cx="5111967" cy="58539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0F99A-8894-4BFA-B2E4-421B77B9B158}">
      <dsp:nvSpPr>
        <dsp:cNvPr id="0" name=""/>
        <dsp:cNvSpPr/>
      </dsp:nvSpPr>
      <dsp:spPr>
        <a:xfrm>
          <a:off x="617224" y="225029"/>
          <a:ext cx="1543060" cy="180023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0926-2A11-4AAA-864E-4A11ECA88D68}">
      <dsp:nvSpPr>
        <dsp:cNvPr id="0" name=""/>
        <dsp:cNvSpPr/>
      </dsp:nvSpPr>
      <dsp:spPr>
        <a:xfrm>
          <a:off x="2726074" y="0"/>
          <a:ext cx="1645931" cy="189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70C0"/>
              </a:solidFill>
              <a:cs typeface="Arial" pitchFamily="34" charset="0"/>
            </a:rPr>
            <a:t>Tworzenie się zakrzepów w obrębie cewnika;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70C0"/>
              </a:solidFill>
              <a:cs typeface="Arial" pitchFamily="34" charset="0"/>
            </a:rPr>
            <a:t>Bakteriemia;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70C0"/>
              </a:solidFill>
              <a:cs typeface="Arial" pitchFamily="34" charset="0"/>
            </a:rPr>
            <a:t>Posocznica;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70C0"/>
              </a:solidFill>
              <a:cs typeface="Arial" pitchFamily="34" charset="0"/>
            </a:rPr>
            <a:t>Krwotoki 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70C0"/>
              </a:solidFill>
              <a:cs typeface="Arial" pitchFamily="34" charset="0"/>
            </a:rPr>
            <a:t>Zwężenia naczyń </a:t>
          </a:r>
          <a:endParaRPr lang="pl-PL" sz="1200" kern="1200" dirty="0">
            <a:solidFill>
              <a:srgbClr val="0070C0"/>
            </a:solidFill>
          </a:endParaRPr>
        </a:p>
      </dsp:txBody>
      <dsp:txXfrm>
        <a:off x="2726074" y="0"/>
        <a:ext cx="1645931" cy="1890249"/>
      </dsp:txXfrm>
    </dsp:sp>
    <dsp:sp modelId="{45BA9A3B-BDA6-43C6-B54A-4113D476481F}">
      <dsp:nvSpPr>
        <dsp:cNvPr id="0" name=""/>
        <dsp:cNvSpPr/>
      </dsp:nvSpPr>
      <dsp:spPr>
        <a:xfrm>
          <a:off x="2983250" y="2475326"/>
          <a:ext cx="1543060" cy="180023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1B49-6C1A-464D-A9D0-EC02BF4F6142}">
      <dsp:nvSpPr>
        <dsp:cNvPr id="0" name=""/>
        <dsp:cNvSpPr/>
      </dsp:nvSpPr>
      <dsp:spPr>
        <a:xfrm>
          <a:off x="771530" y="2610344"/>
          <a:ext cx="1645931" cy="189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275C9D"/>
              </a:solidFill>
            </a:rPr>
            <a:t>Utrzymanie drożności cewnika;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275C9D"/>
              </a:solidFill>
            </a:rPr>
            <a:t>Eliminacja lub ograniczenie powikłań infekcyjnych;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275C9D"/>
              </a:solidFill>
            </a:rPr>
            <a:t>Ograniczenie powikłań krwotocznych</a:t>
          </a:r>
          <a:endParaRPr lang="pl-PL" sz="1200" kern="1200" dirty="0"/>
        </a:p>
      </dsp:txBody>
      <dsp:txXfrm>
        <a:off x="771530" y="2610344"/>
        <a:ext cx="1645931" cy="18902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4C57BA-AF38-4013-A285-03D33AE25FA3}">
      <dsp:nvSpPr>
        <dsp:cNvPr id="0" name=""/>
        <dsp:cNvSpPr/>
      </dsp:nvSpPr>
      <dsp:spPr>
        <a:xfrm>
          <a:off x="2578871" y="0"/>
          <a:ext cx="3489808" cy="26789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Dyskomfort zabiegu dializy = niewystarczająca dawka dializy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2578871" y="0"/>
        <a:ext cx="3489808" cy="2678925"/>
      </dsp:txXfrm>
    </dsp:sp>
    <dsp:sp modelId="{2397A04E-8D07-402A-8E2C-786E4815DDAA}">
      <dsp:nvSpPr>
        <dsp:cNvPr id="0" name=""/>
        <dsp:cNvSpPr/>
      </dsp:nvSpPr>
      <dsp:spPr>
        <a:xfrm>
          <a:off x="857247" y="2643214"/>
          <a:ext cx="3457634" cy="26789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Postępujące niedożywienie oraz tworzenie się procesów zapalnych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857247" y="2643214"/>
        <a:ext cx="3457634" cy="2678925"/>
      </dsp:txXfrm>
    </dsp:sp>
    <dsp:sp modelId="{DD07AC11-3312-4AC1-BF2E-8765D59A1A2A}">
      <dsp:nvSpPr>
        <dsp:cNvPr id="0" name=""/>
        <dsp:cNvSpPr/>
      </dsp:nvSpPr>
      <dsp:spPr>
        <a:xfrm rot="10800000">
          <a:off x="2578871" y="2678925"/>
          <a:ext cx="3489808" cy="26789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bg1"/>
              </a:solidFill>
            </a:rPr>
            <a:t/>
          </a:r>
          <a:br>
            <a:rPr lang="pl-PL" sz="1600" b="1" kern="1200" dirty="0" smtClean="0">
              <a:solidFill>
                <a:schemeClr val="bg1"/>
              </a:solidFill>
            </a:rPr>
          </a:br>
          <a:r>
            <a:rPr lang="pl-PL" sz="1400" b="1" kern="1200" dirty="0" smtClean="0">
              <a:solidFill>
                <a:schemeClr val="bg1"/>
              </a:solidFill>
            </a:rPr>
            <a:t>Zwiększone zapotrzebowanie na czynnik stymulujący erytropoezę </a:t>
          </a:r>
          <a:br>
            <a:rPr lang="pl-PL" sz="1400" b="1" kern="1200" dirty="0" smtClean="0">
              <a:solidFill>
                <a:schemeClr val="bg1"/>
              </a:solidFill>
            </a:rPr>
          </a:br>
          <a:r>
            <a:rPr lang="pl-PL" sz="1400" b="1" kern="1200" dirty="0" smtClean="0">
              <a:solidFill>
                <a:schemeClr val="bg1"/>
              </a:solidFill>
            </a:rPr>
            <a:t>(ESA)</a:t>
          </a:r>
          <a:endParaRPr lang="pl-PL" sz="1400" b="1" kern="1200" dirty="0">
            <a:solidFill>
              <a:schemeClr val="bg1"/>
            </a:solidFill>
          </a:endParaRPr>
        </a:p>
      </dsp:txBody>
      <dsp:txXfrm rot="10800000">
        <a:off x="2578871" y="2678925"/>
        <a:ext cx="3489808" cy="2678925"/>
      </dsp:txXfrm>
    </dsp:sp>
    <dsp:sp modelId="{701B2716-C05A-4EFA-B386-980944F644DD}">
      <dsp:nvSpPr>
        <dsp:cNvPr id="0" name=""/>
        <dsp:cNvSpPr/>
      </dsp:nvSpPr>
      <dsp:spPr>
        <a:xfrm>
          <a:off x="4336300" y="2643214"/>
          <a:ext cx="3478985" cy="26789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</a:rPr>
            <a:t>Infekcje </a:t>
          </a:r>
          <a:br>
            <a:rPr lang="pl-PL" sz="1200" b="1" kern="1200" dirty="0" smtClean="0">
              <a:solidFill>
                <a:schemeClr val="bg1"/>
              </a:solidFill>
            </a:rPr>
          </a:br>
          <a:r>
            <a:rPr lang="pl-PL" sz="1200" b="1" kern="1200" dirty="0" err="1" smtClean="0">
              <a:solidFill>
                <a:schemeClr val="bg1"/>
              </a:solidFill>
            </a:rPr>
            <a:t>odcewnikowe</a:t>
          </a:r>
          <a:r>
            <a:rPr lang="pl-PL" sz="1200" b="1" kern="1200" dirty="0" smtClean="0">
              <a:solidFill>
                <a:schemeClr val="bg1"/>
              </a:solidFill>
            </a:rPr>
            <a:t> przebiegające w sposób nietypowy (brak wzrostu temperatury ciała oraz charakterystycznych objawów zapalnych)</a:t>
          </a:r>
          <a:endParaRPr lang="pl-PL" sz="1200" b="1" kern="1200" dirty="0">
            <a:solidFill>
              <a:schemeClr val="bg1"/>
            </a:solidFill>
          </a:endParaRPr>
        </a:p>
      </dsp:txBody>
      <dsp:txXfrm>
        <a:off x="4336300" y="2643214"/>
        <a:ext cx="3478985" cy="26789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51E7B5-A0B4-4376-AD43-BBAD377D0A32}">
      <dsp:nvSpPr>
        <dsp:cNvPr id="0" name=""/>
        <dsp:cNvSpPr/>
      </dsp:nvSpPr>
      <dsp:spPr>
        <a:xfrm>
          <a:off x="0" y="4587430"/>
          <a:ext cx="8643998" cy="6247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Wdrożenie procedury udrożnienia cewnika do HD preparatem </a:t>
          </a:r>
          <a:r>
            <a:rPr lang="pl-PL" sz="1600" kern="1200" dirty="0" err="1" smtClean="0"/>
            <a:t>trombolitycznym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(pisemne zlecenia lekarskie w karcie dializ pacjenta)</a:t>
          </a:r>
          <a:endParaRPr lang="pl-PL" sz="1600" kern="1200" dirty="0"/>
        </a:p>
      </dsp:txBody>
      <dsp:txXfrm>
        <a:off x="0" y="4587430"/>
        <a:ext cx="8643998" cy="624737"/>
      </dsp:txXfrm>
    </dsp:sp>
    <dsp:sp modelId="{9DB2CF22-F5A4-4D4D-B896-C153CB146A78}">
      <dsp:nvSpPr>
        <dsp:cNvPr id="0" name=""/>
        <dsp:cNvSpPr/>
      </dsp:nvSpPr>
      <dsp:spPr>
        <a:xfrm rot="10800000">
          <a:off x="0" y="3807979"/>
          <a:ext cx="8643998" cy="791119"/>
        </a:xfrm>
        <a:prstGeom prst="upArrowCallou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Wykluczenie p/wskazań do udrożnienia cewnika preparatem </a:t>
          </a:r>
          <a:r>
            <a:rPr lang="pl-PL" sz="1600" kern="1200" dirty="0" err="1" smtClean="0"/>
            <a:t>trombolitycznym</a:t>
          </a:r>
          <a:r>
            <a:rPr lang="pl-PL" sz="1600" kern="1200" dirty="0" smtClean="0"/>
            <a:t> </a:t>
          </a:r>
          <a:endParaRPr lang="pl-PL" sz="1600" kern="1200" dirty="0"/>
        </a:p>
      </dsp:txBody>
      <dsp:txXfrm rot="10800000">
        <a:off x="0" y="3807979"/>
        <a:ext cx="8643998" cy="791119"/>
      </dsp:txXfrm>
    </dsp:sp>
    <dsp:sp modelId="{CA771E0F-1999-4131-8D7A-E3BB1E136FAF}">
      <dsp:nvSpPr>
        <dsp:cNvPr id="0" name=""/>
        <dsp:cNvSpPr/>
      </dsp:nvSpPr>
      <dsp:spPr>
        <a:xfrm rot="10800000">
          <a:off x="0" y="3046426"/>
          <a:ext cx="8643998" cy="773221"/>
        </a:xfrm>
        <a:prstGeom prst="upArrowCallou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Wdrożenie procedury udrożnienia cewnika do HD przy pomocy heparyny</a:t>
          </a:r>
          <a:endParaRPr lang="pl-PL" sz="1600" kern="1200" dirty="0"/>
        </a:p>
      </dsp:txBody>
      <dsp:txXfrm rot="10800000">
        <a:off x="0" y="3046426"/>
        <a:ext cx="8643998" cy="773221"/>
      </dsp:txXfrm>
    </dsp:sp>
    <dsp:sp modelId="{4E0C3EF4-9127-435C-8488-4D967A8F38CD}">
      <dsp:nvSpPr>
        <dsp:cNvPr id="0" name=""/>
        <dsp:cNvSpPr/>
      </dsp:nvSpPr>
      <dsp:spPr>
        <a:xfrm rot="10800000">
          <a:off x="0" y="1187574"/>
          <a:ext cx="8643998" cy="1870521"/>
        </a:xfrm>
        <a:prstGeom prst="upArrowCallou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Ocena cewnika permanentnego pod kątem przyczyny jego dysfunkcji:</a:t>
          </a:r>
          <a:endParaRPr lang="pl-PL" sz="1600" kern="1200" dirty="0"/>
        </a:p>
      </dsp:txBody>
      <dsp:txXfrm>
        <a:off x="0" y="1187574"/>
        <a:ext cx="8643998" cy="656552"/>
      </dsp:txXfrm>
    </dsp:sp>
    <dsp:sp modelId="{2E5A0CBD-6E6B-4273-9124-1D53D1C909B4}">
      <dsp:nvSpPr>
        <dsp:cNvPr id="0" name=""/>
        <dsp:cNvSpPr/>
      </dsp:nvSpPr>
      <dsp:spPr>
        <a:xfrm>
          <a:off x="2860" y="1840509"/>
          <a:ext cx="2121054" cy="565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- </a:t>
          </a:r>
          <a:r>
            <a:rPr lang="pl-PL" sz="1100" kern="1200" dirty="0" smtClean="0"/>
            <a:t>przemieszczenie cewnika</a:t>
          </a:r>
          <a:endParaRPr lang="pl-PL" sz="1100" kern="1200" dirty="0"/>
        </a:p>
      </dsp:txBody>
      <dsp:txXfrm>
        <a:off x="2860" y="1840509"/>
        <a:ext cx="2121054" cy="565846"/>
      </dsp:txXfrm>
    </dsp:sp>
    <dsp:sp modelId="{CE67737F-343E-4BA9-A4CF-31FB01B38AD6}">
      <dsp:nvSpPr>
        <dsp:cNvPr id="0" name=""/>
        <dsp:cNvSpPr/>
      </dsp:nvSpPr>
      <dsp:spPr>
        <a:xfrm>
          <a:off x="2123915" y="1840509"/>
          <a:ext cx="2236867" cy="565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- niedokładne przepłukanie gałązek cewnika przed zabiegiem HD</a:t>
          </a:r>
        </a:p>
      </dsp:txBody>
      <dsp:txXfrm>
        <a:off x="2123915" y="1840509"/>
        <a:ext cx="2236867" cy="565846"/>
      </dsp:txXfrm>
    </dsp:sp>
    <dsp:sp modelId="{C2C9305B-081C-496A-9F6D-F6BCCF83B6E7}">
      <dsp:nvSpPr>
        <dsp:cNvPr id="0" name=""/>
        <dsp:cNvSpPr/>
      </dsp:nvSpPr>
      <dsp:spPr>
        <a:xfrm>
          <a:off x="4360782" y="1840509"/>
          <a:ext cx="2141400" cy="565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- niedrożność światła cewnika spowodowana skrzepliną przyścienną</a:t>
          </a:r>
          <a:endParaRPr lang="pl-PL" sz="1100" kern="1200" dirty="0"/>
        </a:p>
      </dsp:txBody>
      <dsp:txXfrm>
        <a:off x="4360782" y="1840509"/>
        <a:ext cx="2141400" cy="565846"/>
      </dsp:txXfrm>
    </dsp:sp>
    <dsp:sp modelId="{276B5422-F4CE-4672-9E99-D8DEA716B317}">
      <dsp:nvSpPr>
        <dsp:cNvPr id="0" name=""/>
        <dsp:cNvSpPr/>
      </dsp:nvSpPr>
      <dsp:spPr>
        <a:xfrm>
          <a:off x="6502182" y="1840509"/>
          <a:ext cx="2138954" cy="565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- </a:t>
          </a:r>
          <a:r>
            <a:rPr lang="pl-PL" sz="1200" kern="1200" dirty="0" smtClean="0"/>
            <a:t>nieprawidłowe ułożenie pacjenta w trakcie zabiegu HD </a:t>
          </a:r>
          <a:endParaRPr lang="pl-PL" sz="1200" kern="1200" dirty="0"/>
        </a:p>
      </dsp:txBody>
      <dsp:txXfrm>
        <a:off x="6502182" y="1840509"/>
        <a:ext cx="2138954" cy="565846"/>
      </dsp:txXfrm>
    </dsp:sp>
    <dsp:sp modelId="{570AFD25-46B0-4772-B316-81FA630BC198}">
      <dsp:nvSpPr>
        <dsp:cNvPr id="0" name=""/>
        <dsp:cNvSpPr/>
      </dsp:nvSpPr>
      <dsp:spPr>
        <a:xfrm rot="10800000">
          <a:off x="0" y="1561"/>
          <a:ext cx="8643998" cy="1196436"/>
        </a:xfrm>
        <a:prstGeom prst="upArrowCallou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Złe funkcjonowanie cewnika permanentnego do hemodializy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(przepływ krwi &lt;200ml/min lub brak poboru z jednej gałązki cewnika)</a:t>
          </a:r>
          <a:endParaRPr lang="pl-PL" sz="1600" kern="1200" dirty="0"/>
        </a:p>
      </dsp:txBody>
      <dsp:txXfrm rot="10800000">
        <a:off x="0" y="1561"/>
        <a:ext cx="8643998" cy="11964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C729E-653C-4E8C-A675-9B018FBDD75C}">
      <dsp:nvSpPr>
        <dsp:cNvPr id="0" name=""/>
        <dsp:cNvSpPr/>
      </dsp:nvSpPr>
      <dsp:spPr>
        <a:xfrm>
          <a:off x="1016000" y="0"/>
          <a:ext cx="4063999" cy="4063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kern="1200"/>
        </a:p>
      </dsp:txBody>
      <dsp:txXfrm>
        <a:off x="2479852" y="203199"/>
        <a:ext cx="1136294" cy="609600"/>
      </dsp:txXfrm>
    </dsp:sp>
    <dsp:sp modelId="{3891E3D7-A28D-4B61-81D8-94F50722559F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2479852" y="1007871"/>
        <a:ext cx="1136294" cy="585216"/>
      </dsp:txXfrm>
    </dsp:sp>
    <dsp:sp modelId="{3E475661-CC90-4D88-BD77-A1519FAD9881}">
      <dsp:nvSpPr>
        <dsp:cNvPr id="0" name=""/>
        <dsp:cNvSpPr/>
      </dsp:nvSpPr>
      <dsp:spPr>
        <a:xfrm>
          <a:off x="1828799" y="16255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2479852" y="1808479"/>
        <a:ext cx="1136294" cy="548640"/>
      </dsp:txXfrm>
    </dsp:sp>
    <dsp:sp modelId="{3D554965-E00A-4882-80E8-8E9AF76FEB89}">
      <dsp:nvSpPr>
        <dsp:cNvPr id="0" name=""/>
        <dsp:cNvSpPr/>
      </dsp:nvSpPr>
      <dsp:spPr>
        <a:xfrm>
          <a:off x="2235199" y="2438399"/>
          <a:ext cx="1625600" cy="1625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300" kern="1200"/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18D8-AD7B-495C-BCC4-B1C7DEEB513E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794A4-6E7C-4C77-B995-9AA2F70E5E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1E25E-8D4A-4635-8656-20D1FCFF3B90}" type="slidenum">
              <a:rPr lang="en-GB"/>
              <a:pPr/>
              <a:t>5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FF0000"/>
                </a:solidFill>
              </a:rPr>
              <a:t>Do </a:t>
            </a:r>
            <a:r>
              <a:rPr lang="pl-PL" dirty="0" err="1" smtClean="0">
                <a:solidFill>
                  <a:srgbClr val="FF0000"/>
                </a:solidFill>
              </a:rPr>
              <a:t>spr</a:t>
            </a:r>
            <a:r>
              <a:rPr lang="pl-PL" dirty="0" smtClean="0">
                <a:solidFill>
                  <a:srgbClr val="FF0000"/>
                </a:solidFill>
              </a:rPr>
              <a:t> %</a:t>
            </a:r>
            <a:r>
              <a:rPr lang="pl-PL" baseline="0" dirty="0" smtClean="0">
                <a:solidFill>
                  <a:srgbClr val="FF0000"/>
                </a:solidFill>
              </a:rPr>
              <a:t> i kolor do ujednolicenia - zrobione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90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9224B6-5B5F-47C0-B8BA-F973016BC827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AF3CBB-70DB-4455-A177-146BE8566B9D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mtClean="0">
                <a:ea typeface="MS PGothic" pitchFamily="32" charset="-128"/>
              </a:rPr>
              <a:t>Taki sam okres oraz takie same mikroorganizmy zostały zbadane w kontakcie z 30% roztworem cytrynianu.  Prosimy zauważyć obniżającą się krzywą namnażania dzięki mikrobójczemu / hamującemu rozwój bakterii skutkowi zastosowania 30% roztworu cytrynianu</a:t>
            </a:r>
            <a:r>
              <a:rPr lang="nl-NL" smtClean="0">
                <a:ea typeface="MS PGothic" pitchFamily="32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A3EEA0E-A8E1-4A0B-8009-0F5CC6FE6F4B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1F5BB5-B178-442F-8B37-4BCDBD7AA619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48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mtClean="0">
                <a:ea typeface="MS PGothic" pitchFamily="32" charset="-128"/>
              </a:rPr>
              <a:t>Trzy kultury bakterii gronkowca złocistego poddane działaniu heparyny, 30% roztworu cytrynianu i 46,7% roztworu cytrynianu. Im wyższe stężenie, tym silniejszy efekt</a:t>
            </a:r>
            <a:r>
              <a:rPr lang="nl-NL" smtClean="0">
                <a:ea typeface="MS PGothic" pitchFamily="32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9BFD-806B-48B2-9096-49234B38A161}" type="datetimeFigureOut">
              <a:rPr lang="pl-PL" smtClean="0"/>
              <a:pPr/>
              <a:t>2017-04-26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5CAC-82C2-4862-9E99-809686E851D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Sprawdzone sposoby dbałości </a:t>
            </a:r>
            <a:br>
              <a:rPr lang="pl-PL" b="1" dirty="0" smtClean="0"/>
            </a:br>
            <a:r>
              <a:rPr lang="pl-PL" b="1" dirty="0" smtClean="0"/>
              <a:t>o cewnik permanentny </a:t>
            </a:r>
            <a:br>
              <a:rPr lang="pl-PL" b="1" dirty="0" smtClean="0"/>
            </a:br>
            <a:r>
              <a:rPr lang="pl-PL" b="1" dirty="0" smtClean="0"/>
              <a:t>i przetokę tętniczo-żylną</a:t>
            </a:r>
            <a:br>
              <a:rPr lang="pl-PL" b="1" dirty="0" smtClean="0"/>
            </a:br>
            <a:r>
              <a:rPr lang="pl-PL" sz="2000" b="1" dirty="0" smtClean="0"/>
              <a:t>doświadczenia własne</a:t>
            </a:r>
            <a:endParaRPr lang="pl-PL" sz="1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l-PL" sz="2300" dirty="0" smtClean="0"/>
              <a:t>Beata Białobrzeska</a:t>
            </a:r>
          </a:p>
          <a:p>
            <a:r>
              <a:rPr lang="pl-PL" sz="2300" dirty="0" smtClean="0"/>
              <a:t>Uniwersyteckie Centrum Kliniczne w Gdańsku</a:t>
            </a:r>
          </a:p>
          <a:p>
            <a:endParaRPr lang="pl-PL" sz="2300" dirty="0" smtClean="0"/>
          </a:p>
          <a:p>
            <a:r>
              <a:rPr lang="pl-PL" sz="2300" dirty="0" smtClean="0"/>
              <a:t>„V Gdańska Konferencja Pielęgniarek Nefrologicznych – </a:t>
            </a:r>
            <a:r>
              <a:rPr lang="pl-PL" sz="2300" dirty="0" err="1" smtClean="0"/>
              <a:t>meeting</a:t>
            </a:r>
            <a:r>
              <a:rPr lang="pl-PL" sz="2300" dirty="0" smtClean="0"/>
              <a:t> post EDTNA/ERCA 27-29 kwietnia 2017</a:t>
            </a:r>
            <a:r>
              <a:rPr lang="pl-PL" dirty="0" smtClean="0"/>
              <a:t>” </a:t>
            </a:r>
            <a:endParaRPr lang="pl-PL" dirty="0"/>
          </a:p>
        </p:txBody>
      </p:sp>
      <p:pic>
        <p:nvPicPr>
          <p:cNvPr id="4" name="Obraz 3" descr="logo fundacji i towarzystwa.tif"/>
          <p:cNvPicPr>
            <a:picLocks noChangeAspect="1"/>
          </p:cNvPicPr>
          <p:nvPr/>
        </p:nvPicPr>
        <p:blipFill>
          <a:blip r:embed="rId2" cstate="print"/>
          <a:srcRect r="50213"/>
          <a:stretch>
            <a:fillRect/>
          </a:stretch>
        </p:blipFill>
        <p:spPr>
          <a:xfrm>
            <a:off x="214282" y="142852"/>
            <a:ext cx="1641944" cy="1051560"/>
          </a:xfrm>
          <a:prstGeom prst="rect">
            <a:avLst/>
          </a:prstGeom>
        </p:spPr>
      </p:pic>
      <p:pic>
        <p:nvPicPr>
          <p:cNvPr id="5" name="Obraz 4" descr="logo fundacji i towarzystwa.tif"/>
          <p:cNvPicPr>
            <a:picLocks noChangeAspect="1"/>
          </p:cNvPicPr>
          <p:nvPr/>
        </p:nvPicPr>
        <p:blipFill>
          <a:blip r:embed="rId3" cstate="print"/>
          <a:srcRect l="66041" t="5135" r="4366" b="5135"/>
          <a:stretch>
            <a:fillRect/>
          </a:stretch>
        </p:blipFill>
        <p:spPr>
          <a:xfrm>
            <a:off x="7786710" y="214289"/>
            <a:ext cx="1014996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1285860"/>
          <a:ext cx="888208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Złożoność opieki nefrologicznej nad pacjentem </a:t>
            </a:r>
            <a:r>
              <a:rPr lang="pl-PL" sz="2400" b="1" dirty="0" err="1" smtClean="0"/>
              <a:t>hemodializowanym</a:t>
            </a:r>
            <a:r>
              <a:rPr lang="pl-PL" sz="2400" b="1" dirty="0" smtClean="0"/>
              <a:t> </a:t>
            </a:r>
            <a:r>
              <a:rPr lang="pl-PL" sz="2000" b="1" dirty="0" smtClean="0"/>
              <a:t>(1)</a:t>
            </a:r>
            <a:endParaRPr lang="pl-PL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428604"/>
          <a:ext cx="9024926" cy="635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Złożoność opieki nefrologicznej nad pacjentem </a:t>
            </a:r>
            <a:r>
              <a:rPr lang="pl-PL" sz="2400" b="1" dirty="0" err="1" smtClean="0"/>
              <a:t>hemodializowanym</a:t>
            </a:r>
            <a:r>
              <a:rPr lang="pl-PL" sz="2400" b="1" dirty="0" smtClean="0"/>
              <a:t> </a:t>
            </a:r>
            <a:r>
              <a:rPr lang="pl-PL" sz="2000" b="1" dirty="0" smtClean="0"/>
              <a:t>(2)</a:t>
            </a:r>
            <a:endParaRPr lang="pl-PL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403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Problem z drożnością CVC</a:t>
            </a:r>
            <a:endParaRPr lang="pl-PL" sz="28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35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BallThromb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71612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786190"/>
            <a:ext cx="1914414" cy="289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iofilmSep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5429264"/>
            <a:ext cx="2571768" cy="12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7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cs typeface="Arial" pitchFamily="34" charset="0"/>
              </a:rPr>
              <a:t>Okluzja cewnika – historia naturalna</a:t>
            </a:r>
            <a:endParaRPr lang="pl-PL" sz="2800" b="1" dirty="0" smtClean="0"/>
          </a:p>
        </p:txBody>
      </p:sp>
      <p:pic>
        <p:nvPicPr>
          <p:cNvPr id="4" name="Picture 2" descr="http://www.citra-lock.com/upload/large/biofilm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045426" cy="457203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3"/>
          <p:cNvSpPr>
            <a:spLocks noChangeArrowheads="1"/>
          </p:cNvSpPr>
          <p:nvPr/>
        </p:nvSpPr>
        <p:spPr bwMode="auto">
          <a:xfrm>
            <a:off x="642910" y="6000768"/>
            <a:ext cx="750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400" dirty="0">
                <a:cs typeface="Arial" pitchFamily="34" charset="0"/>
              </a:rPr>
              <a:t>MICAH.R.CHAN </a:t>
            </a:r>
            <a:r>
              <a:rPr lang="pl-PL" sz="1400" i="1" dirty="0" err="1">
                <a:cs typeface="Arial" pitchFamily="34" charset="0"/>
              </a:rPr>
              <a:t>Seminars</a:t>
            </a:r>
            <a:r>
              <a:rPr lang="pl-PL" sz="1400" i="1" dirty="0">
                <a:cs typeface="Arial" pitchFamily="34" charset="0"/>
              </a:rPr>
              <a:t> </a:t>
            </a:r>
            <a:r>
              <a:rPr lang="pl-PL" sz="1400" i="1" dirty="0" err="1">
                <a:cs typeface="Arial" pitchFamily="34" charset="0"/>
              </a:rPr>
              <a:t>in</a:t>
            </a:r>
            <a:r>
              <a:rPr lang="pl-PL" sz="1400" i="1" dirty="0">
                <a:cs typeface="Arial" pitchFamily="34" charset="0"/>
              </a:rPr>
              <a:t> </a:t>
            </a:r>
            <a:r>
              <a:rPr lang="pl-PL" sz="1400" i="1" dirty="0" err="1">
                <a:cs typeface="Arial" pitchFamily="34" charset="0"/>
              </a:rPr>
              <a:t>Dialysis</a:t>
            </a:r>
            <a:r>
              <a:rPr lang="pl-PL" sz="1400" dirty="0">
                <a:cs typeface="Arial" pitchFamily="34" charset="0"/>
              </a:rPr>
              <a:t>, </a:t>
            </a:r>
            <a:r>
              <a:rPr lang="pl-PL" sz="1400" dirty="0" err="1">
                <a:cs typeface="Arial" pitchFamily="34" charset="0"/>
              </a:rPr>
              <a:t>vol</a:t>
            </a:r>
            <a:r>
              <a:rPr lang="pl-PL" sz="1400" dirty="0">
                <a:cs typeface="Arial" pitchFamily="34" charset="0"/>
              </a:rPr>
              <a:t> 21, No 6,2008, 516-521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1071546"/>
          <a:ext cx="514353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5_Palindrom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1571612"/>
            <a:ext cx="3214688" cy="36322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5"/>
          <p:cNvSpPr>
            <a:spLocks noChangeArrowheads="1"/>
          </p:cNvSpPr>
          <p:nvPr/>
        </p:nvSpPr>
        <p:spPr bwMode="auto">
          <a:xfrm>
            <a:off x="3000364" y="6286520"/>
            <a:ext cx="5916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cs typeface="Arial" charset="0"/>
              </a:rPr>
              <a:t>Szymczak M i współ. </a:t>
            </a:r>
            <a:r>
              <a:rPr lang="pl-PL" sz="1400" i="1" dirty="0">
                <a:cs typeface="Arial" charset="0"/>
              </a:rPr>
              <a:t>Postępy </a:t>
            </a:r>
            <a:r>
              <a:rPr lang="pl-PL" sz="1400" i="1" dirty="0" err="1">
                <a:cs typeface="Arial" charset="0"/>
              </a:rPr>
              <a:t>Hig</a:t>
            </a:r>
            <a:r>
              <a:rPr lang="pl-PL" sz="1400" i="1" dirty="0">
                <a:cs typeface="Arial" charset="0"/>
              </a:rPr>
              <a:t> Med. </a:t>
            </a:r>
            <a:r>
              <a:rPr lang="pl-PL" sz="1400" i="1" dirty="0" err="1">
                <a:cs typeface="Arial" charset="0"/>
              </a:rPr>
              <a:t>Dosw</a:t>
            </a:r>
            <a:r>
              <a:rPr lang="pl-PL" sz="1400" i="1" dirty="0">
                <a:cs typeface="Arial" charset="0"/>
              </a:rPr>
              <a:t>.</a:t>
            </a:r>
            <a:r>
              <a:rPr lang="pl-PL" sz="1400" dirty="0">
                <a:cs typeface="Arial" charset="0"/>
              </a:rPr>
              <a:t> 2009; 63: 457-464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0034" y="35716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Dbałość o CVC</a:t>
            </a:r>
            <a:endParaRPr lang="pl-PL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4282" y="5572140"/>
            <a:ext cx="371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Główny cel:</a:t>
            </a:r>
          </a:p>
          <a:p>
            <a:r>
              <a:rPr lang="pl-PL" sz="1400" b="1" dirty="0" smtClean="0"/>
              <a:t>Utrzymanie optymalnej funkcji cewnika przez możliwie najdłuższy czas.</a:t>
            </a:r>
            <a:endParaRPr lang="pl-PL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Wskaźniki niedrożności CVC</a:t>
            </a:r>
            <a:br>
              <a:rPr lang="pl-PL" sz="3200" b="1" dirty="0" smtClean="0"/>
            </a:br>
            <a:r>
              <a:rPr lang="pl-PL" sz="1800" b="1" dirty="0" err="1" smtClean="0"/>
              <a:t>wg</a:t>
            </a:r>
            <a:r>
              <a:rPr lang="pl-PL" sz="1800" b="1" dirty="0" smtClean="0"/>
              <a:t>. </a:t>
            </a:r>
            <a:r>
              <a:rPr lang="en-US" sz="1800" b="1" dirty="0" smtClean="0"/>
              <a:t>National Kidney Foundation</a:t>
            </a:r>
            <a:r>
              <a:rPr lang="pl-PL" sz="4000" b="1" dirty="0" smtClean="0"/>
              <a:t> </a:t>
            </a:r>
            <a:endParaRPr lang="pl-PL" b="1" dirty="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Ciśnienie tętnicze  &lt;-250 mm </a:t>
            </a:r>
            <a:r>
              <a:rPr lang="pl-PL" sz="2000" dirty="0" err="1" smtClean="0">
                <a:solidFill>
                  <a:schemeClr val="tx2"/>
                </a:solidFill>
              </a:rPr>
              <a:t>Hg</a:t>
            </a:r>
            <a:endParaRPr lang="pl-PL" sz="20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Ciśnienie żylne  &gt; 250 mm </a:t>
            </a:r>
            <a:r>
              <a:rPr lang="pl-PL" sz="2000" dirty="0" err="1" smtClean="0">
                <a:solidFill>
                  <a:schemeClr val="tx2"/>
                </a:solidFill>
              </a:rPr>
              <a:t>Hg</a:t>
            </a:r>
            <a:endParaRPr lang="pl-PL" sz="20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Przewodność (&lt;1,2): stosunek przepływu pompy krwi do wartości bezwzględnej ciśnienia przed pompą krwi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Wskaźnik </a:t>
            </a:r>
            <a:r>
              <a:rPr lang="pl-PL" sz="2000" dirty="0" err="1" smtClean="0">
                <a:solidFill>
                  <a:schemeClr val="tx2"/>
                </a:solidFill>
              </a:rPr>
              <a:t>wydializowania</a:t>
            </a:r>
            <a:r>
              <a:rPr lang="pl-PL" sz="2000" dirty="0" smtClean="0">
                <a:solidFill>
                  <a:schemeClr val="tx2"/>
                </a:solidFill>
              </a:rPr>
              <a:t> mocznika URR  &lt;65% (lub </a:t>
            </a:r>
            <a:r>
              <a:rPr lang="pl-PL" sz="2000" dirty="0" err="1" smtClean="0">
                <a:solidFill>
                  <a:schemeClr val="tx2"/>
                </a:solidFill>
              </a:rPr>
              <a:t>Kt</a:t>
            </a:r>
            <a:r>
              <a:rPr lang="pl-PL" sz="2000" dirty="0" smtClean="0">
                <a:solidFill>
                  <a:schemeClr val="tx2"/>
                </a:solidFill>
              </a:rPr>
              <a:t> / V &lt;1,2)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Brak swobodnej możliwości </a:t>
            </a:r>
            <a:r>
              <a:rPr lang="pl-PL" sz="2000" dirty="0" err="1" smtClean="0">
                <a:solidFill>
                  <a:schemeClr val="tx2"/>
                </a:solidFill>
              </a:rPr>
              <a:t>zaaspirowania</a:t>
            </a:r>
            <a:r>
              <a:rPr lang="pl-PL" sz="2000" dirty="0" smtClean="0">
                <a:solidFill>
                  <a:schemeClr val="tx2"/>
                </a:solidFill>
              </a:rPr>
              <a:t> krwi (późny objaw)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sz="2000" dirty="0" smtClean="0">
                <a:solidFill>
                  <a:schemeClr val="tx2"/>
                </a:solidFill>
              </a:rPr>
              <a:t>Częste alarmy  wywołane niestabilnością ciśnienia tętniczego i żylnego oraz konieczność repozycji lub płukania cewnika</a:t>
            </a:r>
            <a:endParaRPr lang="pl-PL" sz="2000" b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pl-PL" sz="2000" b="1" dirty="0" smtClean="0">
                <a:solidFill>
                  <a:srgbClr val="275C9D"/>
                </a:solidFill>
              </a:rPr>
              <a:t>     </a:t>
            </a:r>
          </a:p>
          <a:p>
            <a:pPr marL="0" algn="ctr">
              <a:buFont typeface="Arial" charset="0"/>
              <a:buNone/>
            </a:pPr>
            <a:r>
              <a:rPr lang="pl-PL" sz="2000" b="1" dirty="0" smtClean="0"/>
              <a:t>Obserwacja wskaźników ciśnienia żylnego i tętniczego CVC jest najlepszym </a:t>
            </a:r>
            <a:r>
              <a:rPr lang="pl-PL" sz="2000" b="1" dirty="0" err="1" smtClean="0"/>
              <a:t>predyktorem</a:t>
            </a:r>
            <a:r>
              <a:rPr lang="pl-PL" sz="2000" b="1" dirty="0" smtClean="0"/>
              <a:t> jego drożności oraz ryzyka zakrzepicy </a:t>
            </a:r>
            <a:r>
              <a:rPr lang="pl-PL" sz="2000" b="1" dirty="0" err="1" smtClean="0"/>
              <a:t>odcewnikowej</a:t>
            </a:r>
            <a:r>
              <a:rPr lang="pl-PL" sz="2000" dirty="0" smtClean="0">
                <a:solidFill>
                  <a:srgbClr val="275C9D"/>
                </a:solidFill>
              </a:rPr>
              <a:t> </a:t>
            </a:r>
          </a:p>
        </p:txBody>
      </p:sp>
      <p:sp>
        <p:nvSpPr>
          <p:cNvPr id="4" name="AutoShape 57"/>
          <p:cNvSpPr>
            <a:spLocks noChangeArrowheads="1"/>
          </p:cNvSpPr>
          <p:nvPr/>
        </p:nvSpPr>
        <p:spPr bwMode="auto">
          <a:xfrm>
            <a:off x="428596" y="1643050"/>
            <a:ext cx="7286676" cy="1571636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5822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800" b="1" dirty="0" smtClean="0"/>
              <a:t>Problemy pielęgnacyjne wiązane z niewłaściwym funkcjonowaniem CVC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8596" y="6429396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BRAK JEDNOLITYCH STANDARDÓW POSTĘPOWANIA W PROFILAKTYCE ZAKAŻEŃ ODCEWNIKOWYCH</a:t>
            </a:r>
            <a:r>
              <a:rPr lang="pl-PL" sz="1400" dirty="0" smtClean="0"/>
              <a:t>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85720" y="785794"/>
            <a:ext cx="432048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dirty="0" smtClean="0">
                <a:ea typeface="ヒラギノ明朝 ProN W3" charset="0"/>
                <a:cs typeface="ヒラギノ明朝 ProN W3" charset="0"/>
              </a:rPr>
              <a:t>Cytrynian sodu – </a:t>
            </a:r>
            <a:r>
              <a:rPr lang="pl-PL" b="1" dirty="0" smtClean="0">
                <a:ea typeface="ヒラギノ明朝 ProN W3" charset="0"/>
                <a:cs typeface="ヒラギノ明朝 ProN W3" charset="0"/>
              </a:rPr>
              <a:t>organiczny związek </a:t>
            </a:r>
            <a:r>
              <a:rPr lang="pl-PL" dirty="0" smtClean="0">
                <a:ea typeface="ヒラギノ明朝 ProN W3" charset="0"/>
                <a:cs typeface="ヒラギノ明朝 ProN W3" charset="0"/>
              </a:rPr>
              <a:t>chemiczny otrzymywany w reakcji kwasu cytrynowego z wodorotlenkiem, węglanu lub wodorowęglanem sodu,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dirty="0" smtClean="0">
                <a:ea typeface="ヒラギノ明朝 ProN W3" charset="0"/>
                <a:cs typeface="ヒラギノ明朝 ProN W3" charset="0"/>
              </a:rPr>
              <a:t>Produkt </a:t>
            </a:r>
            <a:r>
              <a:rPr lang="pl-PL" dirty="0" smtClean="0">
                <a:solidFill>
                  <a:srgbClr val="FF0000"/>
                </a:solidFill>
                <a:ea typeface="ヒラギノ明朝 ProN W3" charset="0"/>
                <a:cs typeface="ヒラギノ明朝 ProN W3" charset="0"/>
              </a:rPr>
              <a:t>przeciwbakteryjny </a:t>
            </a:r>
            <a:r>
              <a:rPr lang="pl-PL" dirty="0" smtClean="0">
                <a:ea typeface="ヒラギノ明朝 ProN W3" charset="0"/>
                <a:cs typeface="ヒラギノ明朝 ProN W3" charset="0"/>
              </a:rPr>
              <a:t>i ograniczający </a:t>
            </a:r>
            <a:r>
              <a:rPr lang="pl-PL" dirty="0" err="1" smtClean="0">
                <a:ea typeface="ヒラギノ明朝 ProN W3" charset="0"/>
                <a:cs typeface="ヒラギノ明朝 ProN W3" charset="0"/>
              </a:rPr>
              <a:t>wykrzepianie</a:t>
            </a:r>
            <a:r>
              <a:rPr lang="pl-PL" dirty="0" smtClean="0">
                <a:ea typeface="ヒラギノ明朝 ProN W3" charset="0"/>
                <a:cs typeface="ヒラギノ明朝 ProN W3" charset="0"/>
              </a:rPr>
              <a:t> w cewniku dializacyjnym,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dirty="0" smtClean="0">
                <a:ea typeface="ヒラギノ明朝 ProN W3" charset="0"/>
                <a:cs typeface="ヒラギノ明朝 ProN W3" charset="0"/>
              </a:rPr>
              <a:t>Wykazuje </a:t>
            </a:r>
            <a:r>
              <a:rPr lang="pl-PL" b="1" u="sng" dirty="0" smtClean="0">
                <a:solidFill>
                  <a:srgbClr val="0070C0"/>
                </a:solidFill>
                <a:ea typeface="ヒラギノ明朝 ProN W3" charset="0"/>
                <a:cs typeface="ヒラギノ明朝 ProN W3" charset="0"/>
              </a:rPr>
              <a:t>działanie przeciwzakrzepowe </a:t>
            </a:r>
            <a:r>
              <a:rPr lang="pl-PL" dirty="0" smtClean="0">
                <a:ea typeface="ヒラギノ明朝 ProN W3" charset="0"/>
                <a:cs typeface="ヒラギノ明朝 ProN W3" charset="0"/>
              </a:rPr>
              <a:t>oparte na </a:t>
            </a:r>
            <a:r>
              <a:rPr lang="pl-PL" dirty="0" err="1" smtClean="0">
                <a:ea typeface="ヒラギノ明朝 ProN W3" charset="0"/>
                <a:cs typeface="ヒラギノ明朝 ProN W3" charset="0"/>
              </a:rPr>
              <a:t>chelatowaniu</a:t>
            </a:r>
            <a:r>
              <a:rPr lang="pl-PL" dirty="0" smtClean="0">
                <a:ea typeface="ヒラギノ明朝 ProN W3" charset="0"/>
                <a:cs typeface="ヒラギノ明朝 ProN W3" charset="0"/>
              </a:rPr>
              <a:t> jonów wapnia </a:t>
            </a:r>
            <a:r>
              <a:rPr lang="pl-PL" dirty="0" smtClean="0">
                <a:solidFill>
                  <a:srgbClr val="0070C0"/>
                </a:solidFill>
                <a:ea typeface="ヒラギノ明朝 ProN W3" charset="0"/>
                <a:cs typeface="ヒラギノ明朝 ProN W3" charset="0"/>
              </a:rPr>
              <a:t>(</a:t>
            </a:r>
            <a:r>
              <a:rPr lang="pl-PL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miejscowe usuwanie jonów wapnia cytrynianem zapobiega aktywizacji czynników krzepnięcia, czynnika X oraz protrombiny, a w konsekwencji tworzenie się fibryny we krwi obecnej w cewniku),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Calibri" pitchFamily="34" charset="0"/>
              <a:buChar char="→"/>
            </a:pPr>
            <a:r>
              <a:rPr lang="pl-PL" dirty="0" smtClean="0">
                <a:latin typeface="Calibri" pitchFamily="34" charset="0"/>
                <a:cs typeface="Arial" charset="0"/>
              </a:rPr>
              <a:t>Cytrynian </a:t>
            </a:r>
            <a:r>
              <a:rPr lang="pl-PL" dirty="0" err="1" smtClean="0">
                <a:latin typeface="Calibri" pitchFamily="34" charset="0"/>
                <a:cs typeface="Arial" charset="0"/>
              </a:rPr>
              <a:t>trójsodowy</a:t>
            </a:r>
            <a:r>
              <a:rPr lang="en-US" dirty="0" smtClean="0">
                <a:latin typeface="Calibri" pitchFamily="34" charset="0"/>
                <a:cs typeface="Arial" charset="0"/>
              </a:rPr>
              <a:t>  </a:t>
            </a:r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optymalnie 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redukuje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biofilm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i wzrost komórek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S.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aureus</a:t>
            </a:r>
            <a:r>
              <a:rPr lang="pl-PL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S.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epidermidis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</a:t>
            </a:r>
            <a:r>
              <a:rPr lang="pl-PL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rmując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abiotyczne środowisko.</a:t>
            </a:r>
          </a:p>
          <a:p>
            <a:endParaRPr lang="pl-PL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234" y="538145"/>
            <a:ext cx="3859922" cy="21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3429024" cy="22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903" y="5078344"/>
            <a:ext cx="3816424" cy="15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14282" y="21429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Citra-Lock™</a:t>
            </a:r>
            <a:r>
              <a:rPr lang="pl-PL" sz="2800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 roztworze 4%, 30%, 46,7%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Korzyści z zastosowania preparatu </a:t>
            </a:r>
            <a:r>
              <a:rPr lang="pl-PL" sz="2400" b="1" dirty="0" err="1" smtClean="0"/>
              <a:t>CitraLock</a:t>
            </a:r>
            <a:r>
              <a:rPr lang="pl-PL" sz="2400" b="1" dirty="0" smtClean="0"/>
              <a:t> </a:t>
            </a:r>
            <a:r>
              <a:rPr lang="pl-PL" sz="2400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™ 46,7%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860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481888" y="6243638"/>
            <a:ext cx="274637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142984"/>
            <a:ext cx="4597670" cy="3949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20447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43240" y="5786454"/>
            <a:ext cx="53197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/>
          <a:lstStyle/>
          <a:p>
            <a:pPr marL="382588" indent="-339725" algn="r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Weijmer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MC,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Debets-Ossenkopp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YJ, Van de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Vondervoort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FJ,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ter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Wee PM: </a:t>
            </a:r>
          </a:p>
          <a:p>
            <a:pPr marL="382588" indent="-339725" algn="r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Nephrol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Dial Transplant (2002) 17: 2189–2195</a:t>
            </a:r>
          </a:p>
          <a:p>
            <a:pPr marL="382588" indent="-339725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endParaRPr lang="en-US" sz="1100" dirty="0">
              <a:solidFill>
                <a:srgbClr val="000000"/>
              </a:solidFill>
              <a:latin typeface="Arial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308850" y="6165850"/>
            <a:ext cx="1800225" cy="692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544" y="6488026"/>
            <a:ext cx="867645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pl-PL" sz="1600" dirty="0" smtClean="0"/>
              <a:t>Konsultanci Krajowi: Bolesław Rutkowski, Marian Klinger, Ryszard Gellert</a:t>
            </a:r>
            <a:endParaRPr lang="en-GB" sz="1600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142844" y="214290"/>
          <a:ext cx="8786874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879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800947" y="5970574"/>
            <a:ext cx="274638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47660" y="4146536"/>
            <a:ext cx="802486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Cytrynian </a:t>
            </a:r>
            <a:r>
              <a:rPr lang="pl-PL" sz="180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trójsodowy</a:t>
            </a:r>
            <a:r>
              <a:rPr lang="pl-PL" sz="1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(TSC) w wysokich stężeniach  wykazał najsilniejsze  działanie jako przeciwbakteryjny roztwór zabezpieczający  oraz że jego wysoka molalność ma mniejsze znaczenie w wyjaśnieniu skuteczności cytrynianu </a:t>
            </a:r>
            <a:r>
              <a:rPr lang="pl-PL" sz="180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trójsodowego</a:t>
            </a:r>
            <a:r>
              <a:rPr lang="pl-PL" sz="1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w hamowaniu wzrostu mikroorganizmów.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57620" y="5715016"/>
            <a:ext cx="47117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/>
          <a:lstStyle/>
          <a:p>
            <a:pPr marL="382588" indent="-339725" algn="r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11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Weijmer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MC,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Debets-Ossenkopp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YJ, Van de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Vondervoort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FJ,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ter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Wee PM: </a:t>
            </a:r>
          </a:p>
          <a:p>
            <a:pPr marL="382588" indent="-339725" algn="r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1100" dirty="0" err="1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Nephrol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ヒラギノ明朝 ProN W3" charset="0"/>
                <a:cs typeface="ヒラギノ明朝 ProN W3" charset="0"/>
              </a:rPr>
              <a:t> Dial Transplant (2002) 17: 2189–2195</a:t>
            </a:r>
          </a:p>
          <a:p>
            <a:pPr marL="382588" indent="-339725">
              <a:buClrTx/>
              <a:buSzPct val="60000"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endParaRPr lang="en-US" sz="1100" dirty="0">
              <a:solidFill>
                <a:srgbClr val="000000"/>
              </a:solidFill>
              <a:latin typeface="Arial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88670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714744" y="1000108"/>
            <a:ext cx="171858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Citra-Lock 30%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357290" y="1000108"/>
            <a:ext cx="11929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Heparyna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357950" y="1000108"/>
            <a:ext cx="191255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Citra-Lock 46,7%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7308850" y="6165850"/>
            <a:ext cx="1800225" cy="692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142852"/>
            <a:ext cx="7772400" cy="604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Skuteczność preparatu </a:t>
            </a:r>
            <a:r>
              <a:rPr lang="pl-PL" sz="2400" b="1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Citra-Lock™</a:t>
            </a:r>
            <a:r>
              <a:rPr lang="pl-PL" sz="2400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w roztworze 30%,</a:t>
            </a:r>
            <a:endParaRPr lang="pl-PL" sz="2400" b="1" dirty="0"/>
          </a:p>
        </p:txBody>
      </p:sp>
      <p:pic>
        <p:nvPicPr>
          <p:cNvPr id="27652" name="Obraz 7" descr="skan016.jpg"/>
          <p:cNvPicPr>
            <a:picLocks noChangeAspect="1"/>
          </p:cNvPicPr>
          <p:nvPr/>
        </p:nvPicPr>
        <p:blipFill>
          <a:blip r:embed="rId2" cstate="print"/>
          <a:srcRect l="10190" t="1010" r="8800" b="15483"/>
          <a:stretch>
            <a:fillRect/>
          </a:stretch>
        </p:blipFill>
        <p:spPr bwMode="auto">
          <a:xfrm>
            <a:off x="1214438" y="981075"/>
            <a:ext cx="41433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Prostokąt 8"/>
          <p:cNvSpPr>
            <a:spLocks noChangeArrowheads="1"/>
          </p:cNvSpPr>
          <p:nvPr/>
        </p:nvSpPr>
        <p:spPr bwMode="auto">
          <a:xfrm>
            <a:off x="1357313" y="4857750"/>
            <a:ext cx="1928812" cy="1000125"/>
          </a:xfrm>
          <a:prstGeom prst="rect">
            <a:avLst/>
          </a:prstGeom>
          <a:solidFill>
            <a:srgbClr val="FFFF00">
              <a:alpha val="34117"/>
            </a:srgbClr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7654" name="Prostokąt 9"/>
          <p:cNvSpPr>
            <a:spLocks noChangeArrowheads="1"/>
          </p:cNvSpPr>
          <p:nvPr/>
        </p:nvSpPr>
        <p:spPr bwMode="auto">
          <a:xfrm>
            <a:off x="1357313" y="3857625"/>
            <a:ext cx="1928812" cy="323850"/>
          </a:xfrm>
          <a:prstGeom prst="rect">
            <a:avLst/>
          </a:prstGeom>
          <a:solidFill>
            <a:srgbClr val="FFFF00">
              <a:alpha val="34117"/>
            </a:srgbClr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7655" name="Prostokąt 10"/>
          <p:cNvSpPr>
            <a:spLocks noChangeArrowheads="1"/>
          </p:cNvSpPr>
          <p:nvPr/>
        </p:nvSpPr>
        <p:spPr bwMode="auto">
          <a:xfrm>
            <a:off x="3929063" y="4929188"/>
            <a:ext cx="4786312" cy="12144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pl-PL" sz="1800" dirty="0"/>
              <a:t>Badanie udowadnia, ze używanie TSC 30% do wypełniania cewników </a:t>
            </a:r>
            <a:r>
              <a:rPr lang="pl-PL" sz="1800" dirty="0" err="1"/>
              <a:t>dializacynych</a:t>
            </a:r>
            <a:r>
              <a:rPr lang="pl-PL" sz="1800" dirty="0"/>
              <a:t> redukuje powstawanie </a:t>
            </a:r>
            <a:r>
              <a:rPr lang="pl-PL" sz="1800" dirty="0" err="1"/>
              <a:t>biofilmu</a:t>
            </a:r>
            <a:r>
              <a:rPr lang="pl-PL" sz="1800" dirty="0"/>
              <a:t> bakteryjnego i hamuje rozrost bakterii Gram(+).</a:t>
            </a:r>
          </a:p>
        </p:txBody>
      </p:sp>
      <p:pic>
        <p:nvPicPr>
          <p:cNvPr id="27656" name="Obraz 11" descr="skan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500313"/>
            <a:ext cx="36861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Elipsa 12"/>
          <p:cNvSpPr>
            <a:spLocks noChangeArrowheads="1"/>
          </p:cNvSpPr>
          <p:nvPr/>
        </p:nvSpPr>
        <p:spPr bwMode="auto">
          <a:xfrm>
            <a:off x="5643563" y="3357563"/>
            <a:ext cx="857250" cy="214312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Standard postępowania ze źle funkcjonującym cewnikiem permanentnym</a:t>
            </a:r>
            <a:br>
              <a:rPr lang="pl-PL" sz="2800" b="1" dirty="0" smtClean="0"/>
            </a:br>
            <a:r>
              <a:rPr lang="pl-PL" sz="1600" b="1" dirty="0" smtClean="0"/>
              <a:t>wg</a:t>
            </a:r>
            <a:r>
              <a:rPr lang="pl-PL" sz="1800" b="1" dirty="0" smtClean="0"/>
              <a:t>  </a:t>
            </a:r>
            <a:r>
              <a:rPr lang="pl-PL" sz="1600" b="1" dirty="0" err="1" smtClean="0"/>
              <a:t>Hemodialysis</a:t>
            </a:r>
            <a:r>
              <a:rPr lang="pl-PL" sz="1600" b="1" dirty="0" smtClean="0"/>
              <a:t>  Central </a:t>
            </a:r>
            <a:r>
              <a:rPr lang="pl-PL" sz="1600" b="1" dirty="0" err="1" smtClean="0"/>
              <a:t>Venous</a:t>
            </a:r>
            <a:r>
              <a:rPr lang="pl-PL" sz="1600" b="1" dirty="0" smtClean="0"/>
              <a:t>  </a:t>
            </a:r>
            <a:r>
              <a:rPr lang="pl-PL" sz="1600" b="1" dirty="0" err="1" smtClean="0"/>
              <a:t>Catheter</a:t>
            </a:r>
            <a:r>
              <a:rPr lang="pl-PL" sz="1600" b="1" dirty="0" smtClean="0"/>
              <a:t>  </a:t>
            </a:r>
            <a:r>
              <a:rPr lang="pl-PL" sz="1600" b="1" dirty="0" err="1" smtClean="0"/>
              <a:t>Dysfunction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Protocol</a:t>
            </a:r>
            <a:r>
              <a:rPr lang="pl-PL" sz="1600" b="1" dirty="0" smtClean="0"/>
              <a:t>  (EDTNA/ERCA)</a:t>
            </a:r>
            <a:endParaRPr lang="pl-PL" sz="1800" dirty="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75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Doświadczenia własne z użyciem </a:t>
            </a:r>
            <a:r>
              <a:rPr lang="pl-PL" sz="2800" b="1" dirty="0" err="1" smtClean="0"/>
              <a:t>CitraLocku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™ 46,7%</a:t>
            </a:r>
            <a:endParaRPr lang="pl-PL" sz="2800" b="1" dirty="0" smtClean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71504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dirty="0" smtClean="0"/>
              <a:t>Retrospektywna analiza kart dializacyjnych pacjentów z cewnikami permanentnymi poddawanych </a:t>
            </a:r>
            <a:r>
              <a:rPr lang="pl-PL" sz="2400" dirty="0" err="1" smtClean="0"/>
              <a:t>hemodializoterapii</a:t>
            </a:r>
            <a:r>
              <a:rPr lang="pl-PL" sz="2400" dirty="0" smtClean="0"/>
              <a:t> w okresie 01.01.2016 – 31.12.2016 na Oddziale Hemodializy i Medycyny Transplantacyjnej Uniwersyteckiego Centrum Klinicznego  w Gdańsku;  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dirty="0" smtClean="0"/>
              <a:t>Grupa 22 pacjentów (n=22): 9 kobiet i 13 mężczyzn, w wieku 31 – 85 lat (średnia wieku 64 lata);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dirty="0" smtClean="0"/>
              <a:t>Ilość wykonanych zabiegów HD (</a:t>
            </a:r>
            <a:r>
              <a:rPr lang="pl-PL" sz="2400" dirty="0" err="1" smtClean="0"/>
              <a:t>cewnikodializ</a:t>
            </a:r>
            <a:r>
              <a:rPr lang="pl-PL" sz="2400" dirty="0" smtClean="0"/>
              <a:t>): 2 571 (100%);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Całkowita drożność </a:t>
            </a:r>
            <a:r>
              <a:rPr lang="pl-PL" sz="2400" dirty="0" smtClean="0"/>
              <a:t>cewnika: 1334 HD </a:t>
            </a:r>
            <a:r>
              <a:rPr lang="pl-PL" sz="2400" b="1" dirty="0" smtClean="0">
                <a:solidFill>
                  <a:srgbClr val="0070C0"/>
                </a:solidFill>
              </a:rPr>
              <a:t>(u 12 pacjentów)</a:t>
            </a:r>
            <a:r>
              <a:rPr lang="pl-PL" sz="2400" dirty="0" smtClean="0"/>
              <a:t> tj. </a:t>
            </a:r>
            <a:r>
              <a:rPr lang="pl-PL" sz="2400" b="1" u="sng" dirty="0" smtClean="0">
                <a:solidFill>
                  <a:srgbClr val="0070C0"/>
                </a:solidFill>
              </a:rPr>
              <a:t>53,1% </a:t>
            </a:r>
            <a:r>
              <a:rPr lang="pl-PL" sz="2400" b="1" u="sng" dirty="0" err="1" smtClean="0">
                <a:solidFill>
                  <a:srgbClr val="0070C0"/>
                </a:solidFill>
              </a:rPr>
              <a:t>cewnikodializ</a:t>
            </a:r>
            <a:r>
              <a:rPr lang="pl-PL" sz="2400" b="1" u="sng" dirty="0" smtClean="0">
                <a:solidFill>
                  <a:srgbClr val="0070C0"/>
                </a:solidFill>
              </a:rPr>
              <a:t>;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dirty="0" smtClean="0"/>
              <a:t>Łączna ilość incydentów związanych z </a:t>
            </a:r>
            <a:r>
              <a:rPr lang="pl-PL" sz="2400" b="1" dirty="0" smtClean="0">
                <a:solidFill>
                  <a:srgbClr val="0070C0"/>
                </a:solidFill>
              </a:rPr>
              <a:t>niewłaściwym funkcjonowaniem </a:t>
            </a:r>
            <a:r>
              <a:rPr lang="pl-PL" sz="2400" dirty="0" smtClean="0"/>
              <a:t>cewnika dializacyjnego: 681 HD </a:t>
            </a:r>
            <a:r>
              <a:rPr lang="pl-PL" sz="2400" b="1" dirty="0" smtClean="0">
                <a:solidFill>
                  <a:srgbClr val="0070C0"/>
                </a:solidFill>
              </a:rPr>
              <a:t>(u 10 pacjentów)</a:t>
            </a:r>
            <a:r>
              <a:rPr lang="pl-PL" sz="2400" dirty="0" smtClean="0"/>
              <a:t>, tj. </a:t>
            </a:r>
            <a:r>
              <a:rPr lang="pl-PL" sz="2400" b="1" u="sng" dirty="0" smtClean="0">
                <a:solidFill>
                  <a:srgbClr val="0070C0"/>
                </a:solidFill>
              </a:rPr>
              <a:t>27,4% </a:t>
            </a:r>
            <a:r>
              <a:rPr lang="pl-PL" sz="2400" b="1" u="sng" dirty="0" err="1" smtClean="0">
                <a:solidFill>
                  <a:srgbClr val="0070C0"/>
                </a:solidFill>
              </a:rPr>
              <a:t>cewnikodializ</a:t>
            </a:r>
            <a:r>
              <a:rPr lang="pl-PL" sz="2400" dirty="0" smtClean="0"/>
              <a:t>; W tej grupie ilość incydentów częściowych zaburzeń funkcjonowania cewnika naczyniowego wynosiła 268 HD (u 6 pacjentów) tj. 10,7% </a:t>
            </a:r>
            <a:r>
              <a:rPr lang="pl-PL" sz="2400" dirty="0" err="1" smtClean="0"/>
              <a:t>cewnikodializ</a:t>
            </a:r>
            <a:r>
              <a:rPr lang="pl-PL" sz="2400" dirty="0" smtClean="0"/>
              <a:t>; bardzo częste 413 HD (u 4 pacjentów), tj. 16,7% </a:t>
            </a:r>
            <a:r>
              <a:rPr lang="pl-PL" sz="2400" dirty="0" err="1" smtClean="0"/>
              <a:t>cewnikodializ</a:t>
            </a:r>
            <a:r>
              <a:rPr lang="pl-PL" sz="2400" dirty="0" smtClean="0"/>
              <a:t> (związane z koniecznością stosowania silnych środków </a:t>
            </a:r>
            <a:r>
              <a:rPr lang="pl-PL" sz="2400" dirty="0" err="1" smtClean="0"/>
              <a:t>antykoagulacyjno</a:t>
            </a:r>
            <a:r>
              <a:rPr lang="pl-PL" sz="2400" dirty="0" smtClean="0"/>
              <a:t>- </a:t>
            </a:r>
            <a:r>
              <a:rPr lang="pl-PL" sz="2400" dirty="0" err="1" smtClean="0"/>
              <a:t>trombolitycznych</a:t>
            </a:r>
            <a:r>
              <a:rPr lang="pl-PL" sz="2400" dirty="0" smtClean="0"/>
              <a:t> po każdej </a:t>
            </a:r>
            <a:r>
              <a:rPr lang="pl-PL" sz="2400" dirty="0" smtClean="0"/>
              <a:t>HD</a:t>
            </a:r>
            <a:r>
              <a:rPr lang="pl-PL" sz="2400" dirty="0" smtClean="0">
                <a:cs typeface="Arial" pitchFamily="34" charset="0"/>
              </a:rPr>
              <a:t>)</a:t>
            </a:r>
            <a:endParaRPr lang="pl-PL" sz="2400" dirty="0" smtClean="0"/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→"/>
              <a:defRPr/>
            </a:pPr>
            <a:r>
              <a:rPr lang="pl-PL" sz="2400" dirty="0" smtClean="0"/>
              <a:t>Liczba zastosowanych dawek silnego środka </a:t>
            </a:r>
            <a:r>
              <a:rPr lang="pl-PL" sz="2400" dirty="0" err="1" smtClean="0"/>
              <a:t>antykoagulacyjno-trombolitycznego</a:t>
            </a:r>
            <a:r>
              <a:rPr lang="pl-PL" sz="2400" dirty="0" smtClean="0"/>
              <a:t> w celu udrożnienia cewnika przed rozpoczęciem HD: 9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Charakterystyka używanych cewników </a:t>
            </a:r>
            <a:br>
              <a:rPr lang="pl-PL" sz="2800" b="1" dirty="0" smtClean="0"/>
            </a:br>
            <a:r>
              <a:rPr lang="pl-PL" sz="2800" b="1" dirty="0" smtClean="0"/>
              <a:t>n=22</a:t>
            </a: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290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Miesiąc</a:t>
                      </a:r>
                      <a:r>
                        <a:rPr lang="pl-PL" sz="1600" baseline="0" dirty="0" smtClean="0"/>
                        <a:t> /rok założenia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Liczba cewników</a:t>
                      </a:r>
                      <a:endParaRPr lang="pl-PL" sz="1600" dirty="0"/>
                    </a:p>
                  </a:txBody>
                  <a:tcPr anchor="ctr"/>
                </a:tc>
              </a:tr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Wrzesień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2012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</a:t>
                      </a:r>
                      <a:endParaRPr lang="pl-PL" sz="1600" dirty="0"/>
                    </a:p>
                  </a:txBody>
                  <a:tcPr anchor="ctr"/>
                </a:tc>
              </a:tr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Marzec – Maj 2013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</a:t>
                      </a:r>
                      <a:endParaRPr lang="pl-PL" sz="1600" dirty="0"/>
                    </a:p>
                  </a:txBody>
                  <a:tcPr anchor="ctr"/>
                </a:tc>
              </a:tr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2014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</a:t>
                      </a:r>
                      <a:endParaRPr lang="pl-PL" sz="1600" dirty="0"/>
                    </a:p>
                  </a:txBody>
                  <a:tcPr anchor="ctr"/>
                </a:tc>
              </a:tr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Lipiec – Październik</a:t>
                      </a:r>
                      <a:r>
                        <a:rPr lang="pl-PL" sz="1600" baseline="0" dirty="0" smtClean="0"/>
                        <a:t> 2015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</a:t>
                      </a:r>
                      <a:endParaRPr lang="pl-PL" sz="1600" dirty="0"/>
                    </a:p>
                  </a:txBody>
                  <a:tcPr anchor="ctr"/>
                </a:tc>
              </a:tr>
              <a:tr h="4833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Styczeń – Wrzesień</a:t>
                      </a:r>
                      <a:r>
                        <a:rPr lang="pl-PL" sz="1600" baseline="0" dirty="0" smtClean="0"/>
                        <a:t> 2016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14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Ocena drożności używanych cewników (n=22)</a:t>
            </a:r>
            <a:br>
              <a:rPr lang="pl-PL" sz="2800" b="1" dirty="0" smtClean="0"/>
            </a:br>
            <a:r>
              <a:rPr lang="pl-PL" sz="2800" b="1" dirty="0" smtClean="0"/>
              <a:t>pod kątem powikłań zakrzepowych (9/2571 HD)</a:t>
            </a:r>
            <a:endParaRPr lang="pl-PL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19" y="1785926"/>
          <a:ext cx="8643999" cy="384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Problemy z drożnością cewnika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Liczba odnotowanych incydentów (HD)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Rodzaj podjętej interwencji</a:t>
                      </a:r>
                      <a:endParaRPr lang="pl-PL" sz="1400" dirty="0"/>
                    </a:p>
                  </a:txBody>
                  <a:tcPr/>
                </a:tc>
              </a:tr>
              <a:tr h="573813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GRUPA</a:t>
                      </a:r>
                      <a:r>
                        <a:rPr lang="pl-PL" sz="1200" baseline="0" dirty="0" smtClean="0"/>
                        <a:t> 1</a:t>
                      </a:r>
                    </a:p>
                    <a:p>
                      <a:r>
                        <a:rPr lang="pl-PL" sz="1200" dirty="0" smtClean="0"/>
                        <a:t>Pełna</a:t>
                      </a:r>
                      <a:r>
                        <a:rPr lang="pl-PL" sz="1200" baseline="0" dirty="0" smtClean="0"/>
                        <a:t> drożność cewnika</a:t>
                      </a:r>
                      <a:r>
                        <a:rPr lang="pl-PL" sz="1200" dirty="0" smtClean="0"/>
                        <a:t>, </a:t>
                      </a:r>
                    </a:p>
                    <a:p>
                      <a:r>
                        <a:rPr lang="pl-PL" sz="1200" dirty="0" smtClean="0"/>
                        <a:t>QB w trakcie HD &gt; 280 ml/min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 smtClean="0"/>
                    </a:p>
                    <a:p>
                      <a:pPr algn="ctr"/>
                      <a:r>
                        <a:rPr lang="pl-PL" sz="1200" dirty="0" smtClean="0"/>
                        <a:t>1334 HD (12 pacjentów)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Brak</a:t>
                      </a:r>
                      <a:r>
                        <a:rPr lang="pl-PL" sz="1200" baseline="0" dirty="0" smtClean="0"/>
                        <a:t> interwencji</a:t>
                      </a:r>
                      <a:endParaRPr lang="pl-PL" sz="1200" dirty="0"/>
                    </a:p>
                  </a:txBody>
                  <a:tcPr/>
                </a:tc>
              </a:tr>
              <a:tr h="1262391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GRUPA 2</a:t>
                      </a:r>
                    </a:p>
                    <a:p>
                      <a:r>
                        <a:rPr lang="pl-PL" sz="1200" dirty="0" smtClean="0"/>
                        <a:t>Okresowy wzrost ciśnienia tętniczego i żylnego,</a:t>
                      </a:r>
                      <a:r>
                        <a:rPr lang="pl-PL" sz="1200" baseline="0" dirty="0" smtClean="0"/>
                        <a:t> </a:t>
                      </a:r>
                      <a:r>
                        <a:rPr lang="pl-PL" sz="1200" dirty="0" smtClean="0"/>
                        <a:t>QB na początku lub w trakcie HD &lt; 200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268 HD (6 pacjentów)</a:t>
                      </a:r>
                    </a:p>
                    <a:p>
                      <a:pPr algn="ctr"/>
                      <a:r>
                        <a:rPr lang="pl-PL" sz="1200" b="1" i="1" dirty="0" smtClean="0">
                          <a:solidFill>
                            <a:srgbClr val="0070C0"/>
                          </a:solidFill>
                        </a:rPr>
                        <a:t>pozostałe 234 HD przebiegi</a:t>
                      </a:r>
                      <a:r>
                        <a:rPr lang="pl-PL" sz="1200" b="1" i="1" baseline="0" dirty="0" smtClean="0">
                          <a:solidFill>
                            <a:srgbClr val="0070C0"/>
                          </a:solidFill>
                        </a:rPr>
                        <a:t>  odbyły się</a:t>
                      </a:r>
                      <a:r>
                        <a:rPr lang="pl-PL" sz="1200" b="1" i="1" dirty="0" smtClean="0">
                          <a:solidFill>
                            <a:srgbClr val="0070C0"/>
                          </a:solidFill>
                        </a:rPr>
                        <a:t> bez problemów</a:t>
                      </a:r>
                      <a:endParaRPr lang="pl-PL" sz="12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Próba</a:t>
                      </a:r>
                      <a:r>
                        <a:rPr lang="pl-PL" sz="1200" baseline="0" dirty="0" smtClean="0"/>
                        <a:t> zastosowania wygodnej pozycji ciała u pacjenta/ zamiana kanałów cewnika/profilaktyczne zastosowanie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silnego środka </a:t>
                      </a:r>
                      <a:r>
                        <a:rPr lang="pl-PL" sz="1200" baseline="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antykoagulacyjno-trombolitycznego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pl-PL" sz="1200" baseline="0" dirty="0" smtClean="0"/>
                        <a:t> czas najdłuższej przerwy pomiędzy HD </a:t>
                      </a:r>
                      <a:endParaRPr lang="pl-PL" sz="1200" dirty="0"/>
                    </a:p>
                  </a:txBody>
                  <a:tcPr/>
                </a:tc>
              </a:tr>
              <a:tr h="103286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GRUPA 3</a:t>
                      </a:r>
                    </a:p>
                    <a:p>
                      <a:r>
                        <a:rPr lang="pl-PL" sz="1200" dirty="0" smtClean="0"/>
                        <a:t>Częsty wzrost ciśnienia tętniczego i żylnego,</a:t>
                      </a:r>
                      <a:r>
                        <a:rPr lang="pl-PL" sz="1200" baseline="0" dirty="0" smtClean="0"/>
                        <a:t> </a:t>
                      </a:r>
                      <a:r>
                        <a:rPr lang="pl-PL" sz="1200" dirty="0" smtClean="0"/>
                        <a:t>QB na początku lub w trakcie HD &lt; 200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aseline="0" dirty="0" smtClean="0"/>
                        <a:t>413 HD </a:t>
                      </a:r>
                      <a:r>
                        <a:rPr lang="pl-PL" sz="1200" dirty="0" smtClean="0"/>
                        <a:t>(4 pacjentów)</a:t>
                      </a:r>
                    </a:p>
                    <a:p>
                      <a:pPr algn="ctr"/>
                      <a:r>
                        <a:rPr lang="pl-PL" sz="1200" b="1" i="1" dirty="0" smtClean="0">
                          <a:solidFill>
                            <a:srgbClr val="0070C0"/>
                          </a:solidFill>
                        </a:rPr>
                        <a:t>pozostałe 222 zabiegi odbyły się bez problemów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0070C0"/>
                          </a:solidFill>
                        </a:rPr>
                        <a:t>Odnotowano 9 incydentów braku poboru z jednego lub obu kanałów cewnika, </a:t>
                      </a:r>
                      <a:br>
                        <a:rPr lang="pl-PL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0070C0"/>
                          </a:solidFill>
                        </a:rPr>
                        <a:t>QB na początku HD &lt; 200 ml/min</a:t>
                      </a:r>
                    </a:p>
                    <a:p>
                      <a:pPr algn="ctr"/>
                      <a:endParaRPr lang="pl-PL" sz="1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Wdrożono procedurę udrożnienia cewnika przy pomocy heparyny, a następnie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zastosowano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silny środek </a:t>
                      </a:r>
                      <a:r>
                        <a:rPr lang="pl-PL" sz="1200" baseline="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antykoagulacyjno-tromblityczny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pl-PL" sz="120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Profilaktycznie zastosowano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silny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środek </a:t>
                      </a:r>
                      <a:r>
                        <a:rPr lang="pl-PL" sz="1200" baseline="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antykoagulacyjno-trombolityczny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po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każdej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HD</a:t>
                      </a:r>
                      <a:endParaRPr lang="pl-PL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Ocena sprawności używanych cewników (n=22) pod kątem powikłań infekcyjnych (4)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211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Cechy infekcyjne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Liczba odnotowanych incydentów</a:t>
                      </a:r>
                      <a:endParaRPr lang="pl-PL" sz="1600" dirty="0"/>
                    </a:p>
                  </a:txBody>
                  <a:tcPr anchor="ctr"/>
                </a:tc>
              </a:tr>
              <a:tr h="18113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Dodatni posiew krwi z cewnika:</a:t>
                      </a:r>
                    </a:p>
                    <a:p>
                      <a:r>
                        <a:rPr lang="pl-PL" sz="1600" dirty="0" err="1" smtClean="0"/>
                        <a:t>Staphylococcus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epidermidis</a:t>
                      </a:r>
                      <a:endParaRPr lang="pl-PL" sz="1600" dirty="0" smtClean="0"/>
                    </a:p>
                    <a:p>
                      <a:r>
                        <a:rPr lang="pl-PL" sz="1600" dirty="0" err="1" smtClean="0"/>
                        <a:t>Staphylococcus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capitis</a:t>
                      </a:r>
                      <a:endParaRPr lang="pl-PL" sz="1600" dirty="0" smtClean="0"/>
                    </a:p>
                    <a:p>
                      <a:r>
                        <a:rPr lang="pl-PL" sz="1600" dirty="0" err="1" smtClean="0"/>
                        <a:t>Enterococus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faecium</a:t>
                      </a:r>
                      <a:endParaRPr lang="pl-PL" sz="1600" baseline="0" dirty="0" smtClean="0"/>
                    </a:p>
                    <a:p>
                      <a:r>
                        <a:rPr lang="pl-PL" sz="1600" baseline="0" dirty="0" err="1" smtClean="0"/>
                        <a:t>Streptococus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saprophiticus</a:t>
                      </a:r>
                      <a:endParaRPr lang="pl-PL" sz="1600" baseline="0" dirty="0" smtClean="0"/>
                    </a:p>
                    <a:p>
                      <a:r>
                        <a:rPr lang="pl-PL" sz="1600" baseline="0" dirty="0" err="1" smtClean="0"/>
                        <a:t>Staphylococus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hominis</a:t>
                      </a:r>
                      <a:endParaRPr lang="pl-PL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</a:t>
                      </a:r>
                    </a:p>
                    <a:p>
                      <a:pPr algn="ctr"/>
                      <a:r>
                        <a:rPr lang="pl-PL" sz="1600" dirty="0" smtClean="0"/>
                        <a:t>4</a:t>
                      </a:r>
                    </a:p>
                    <a:p>
                      <a:pPr algn="ctr"/>
                      <a:r>
                        <a:rPr lang="pl-PL" sz="1600" dirty="0" smtClean="0"/>
                        <a:t>2</a:t>
                      </a:r>
                    </a:p>
                    <a:p>
                      <a:pPr algn="ctr"/>
                      <a:r>
                        <a:rPr lang="pl-PL" sz="1600" dirty="0" smtClean="0"/>
                        <a:t>1</a:t>
                      </a:r>
                    </a:p>
                    <a:p>
                      <a:pPr algn="ctr"/>
                      <a:r>
                        <a:rPr lang="pl-PL" sz="1600" dirty="0" smtClean="0"/>
                        <a:t>1</a:t>
                      </a:r>
                    </a:p>
                    <a:p>
                      <a:pPr algn="ctr"/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 anchor="ctr"/>
                </a:tc>
              </a:tr>
              <a:tr h="43211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Dodatni posiew krwi z żyły</a:t>
                      </a:r>
                      <a:r>
                        <a:rPr lang="pl-PL" sz="1600" baseline="0" dirty="0" smtClean="0"/>
                        <a:t> obwodowej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</a:t>
                      </a:r>
                      <a:endParaRPr lang="pl-PL" sz="1600" dirty="0"/>
                    </a:p>
                  </a:txBody>
                  <a:tcPr anchor="ctr"/>
                </a:tc>
              </a:tr>
              <a:tr h="43211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Przebieg bezobjawowy infekcji cewnika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</a:t>
                      </a:r>
                      <a:endParaRPr lang="pl-PL" sz="1600" dirty="0"/>
                    </a:p>
                  </a:txBody>
                  <a:tcPr anchor="ctr"/>
                </a:tc>
              </a:tr>
              <a:tr h="43211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Zaczerwienie ujścia tunelu cewnika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</a:t>
                      </a:r>
                      <a:endParaRPr lang="pl-PL" sz="1600" dirty="0"/>
                    </a:p>
                  </a:txBody>
                  <a:tcPr anchor="ctr"/>
                </a:tc>
              </a:tr>
              <a:tr h="43211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Podwyższona temp. ciała 37,9 – 38,6 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00034" y="58578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Podczas 12 miesięcznej obserwacji wykryto 4 infekcje </a:t>
            </a:r>
            <a:r>
              <a:rPr lang="pl-PL" b="1" dirty="0" err="1" smtClean="0">
                <a:solidFill>
                  <a:srgbClr val="002060"/>
                </a:solidFill>
              </a:rPr>
              <a:t>odcewnikowe</a:t>
            </a:r>
            <a:r>
              <a:rPr lang="pl-PL" b="1" dirty="0" smtClean="0">
                <a:solidFill>
                  <a:srgbClr val="002060"/>
                </a:solidFill>
              </a:rPr>
              <a:t> wymagające podaży preparatu </a:t>
            </a:r>
            <a:r>
              <a:rPr lang="pl-PL" b="1" dirty="0" err="1" smtClean="0">
                <a:solidFill>
                  <a:srgbClr val="002060"/>
                </a:solidFill>
              </a:rPr>
              <a:t>vancomycin</a:t>
            </a:r>
            <a:r>
              <a:rPr lang="pl-PL" b="1" dirty="0" smtClean="0">
                <a:solidFill>
                  <a:srgbClr val="002060"/>
                </a:solidFill>
              </a:rPr>
              <a:t> (6 gramów)</a:t>
            </a:r>
            <a:endParaRPr lang="pl-P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/>
          <a:lstStyle/>
          <a:p>
            <a:r>
              <a:rPr lang="pl-PL" sz="3200" b="1" dirty="0" smtClean="0"/>
              <a:t>Wyniki i wnioski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429287"/>
          </a:xfrm>
        </p:spPr>
        <p:txBody>
          <a:bodyPr rtlCol="0">
            <a:noAutofit/>
          </a:bodyPr>
          <a:lstStyle/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→"/>
              <a:defRPr/>
            </a:pPr>
            <a:r>
              <a:rPr lang="pl-PL" sz="1400" dirty="0" smtClean="0"/>
              <a:t>Stosując </a:t>
            </a:r>
            <a:r>
              <a:rPr lang="pl-PL" sz="1400" dirty="0" err="1" smtClean="0"/>
              <a:t>docewnikowo</a:t>
            </a:r>
            <a:r>
              <a:rPr lang="pl-PL" sz="1400" dirty="0" smtClean="0"/>
              <a:t> terapię przeciwzakrzepowo-przeciwbakteryjną z użyciem , </a:t>
            </a:r>
            <a:r>
              <a:rPr lang="pl-PL" sz="1400" b="1" dirty="0" err="1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Citra-Lock™</a:t>
            </a:r>
            <a:r>
              <a:rPr lang="pl-PL" sz="1400" b="1" dirty="0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 46,7% </a:t>
            </a:r>
            <a:r>
              <a:rPr lang="pl-PL" sz="1400" dirty="0" smtClean="0"/>
              <a:t>udało się uzyskać całkowitą drożność oraz sterylność dostępu naczyniowego u 12 pacjentów (72,7% </a:t>
            </a:r>
            <a:r>
              <a:rPr lang="pl-PL" sz="1400" dirty="0" err="1" smtClean="0"/>
              <a:t>cewnikodializ</a:t>
            </a:r>
            <a:r>
              <a:rPr lang="pl-PL" sz="1400" dirty="0" smtClean="0"/>
              <a:t>);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→"/>
              <a:defRPr/>
            </a:pPr>
            <a:r>
              <a:rPr lang="pl-PL" sz="1400" dirty="0" smtClean="0"/>
              <a:t>W pozostałej grupie 10 pacjentów (27,3% </a:t>
            </a:r>
            <a:r>
              <a:rPr lang="pl-PL" sz="1400" dirty="0" err="1" smtClean="0"/>
              <a:t>cewnikodializ</a:t>
            </a:r>
            <a:r>
              <a:rPr lang="pl-PL" sz="1400" dirty="0" smtClean="0"/>
              <a:t>) obserwowano incydenty niewłaściwego funkcjonowania cewnika, które skutecznie łagodzono przy użyciu silnego środka </a:t>
            </a:r>
            <a:r>
              <a:rPr lang="pl-PL" sz="1400" dirty="0" err="1" smtClean="0"/>
              <a:t>antykoagulacyjno-trombolitycznego</a:t>
            </a:r>
            <a:r>
              <a:rPr lang="pl-PL" sz="1400" dirty="0" smtClean="0"/>
              <a:t> </a:t>
            </a:r>
            <a:r>
              <a:rPr lang="pl-PL" sz="1400" dirty="0" smtClean="0">
                <a:cs typeface="Arial" pitchFamily="34" charset="0"/>
              </a:rPr>
              <a:t> </a:t>
            </a:r>
            <a:r>
              <a:rPr lang="pl-PL" sz="1400" dirty="0" smtClean="0"/>
              <a:t>stosowanego na czas najdłuższej przerwy pomiędzy zabiegami HD lub po każdej HD</a:t>
            </a:r>
            <a:r>
              <a:rPr lang="pl-PL" sz="1400" dirty="0" smtClean="0">
                <a:cs typeface="Arial" pitchFamily="34" charset="0"/>
              </a:rPr>
              <a:t>;</a:t>
            </a:r>
            <a:endParaRPr lang="pl-PL" sz="1400" dirty="0" smtClean="0"/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→"/>
              <a:defRPr/>
            </a:pPr>
            <a:r>
              <a:rPr lang="pl-PL" sz="1400" dirty="0" smtClean="0"/>
              <a:t>W wyniku złożonych działań prewencyjnych (powszechne stosowanie </a:t>
            </a:r>
            <a:r>
              <a:rPr lang="pl-PL" sz="1400" b="1" dirty="0" err="1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Citra-Lock™</a:t>
            </a:r>
            <a:r>
              <a:rPr lang="pl-PL" sz="1400" b="1" dirty="0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 46,7% </a:t>
            </a: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oraz w wyjątkowych sytuacjach </a:t>
            </a:r>
            <a:r>
              <a:rPr lang="pl-PL" sz="1400" dirty="0" smtClean="0">
                <a:cs typeface="Arial" pitchFamily="34" charset="0"/>
              </a:rPr>
              <a:t>zastosowanie silnego środka </a:t>
            </a:r>
            <a:r>
              <a:rPr lang="pl-PL" sz="1400" dirty="0" err="1" smtClean="0">
                <a:cs typeface="Arial" pitchFamily="34" charset="0"/>
              </a:rPr>
              <a:t>antykoagulacyjno-trombolitycznego</a:t>
            </a:r>
            <a:r>
              <a:rPr lang="pl-PL" sz="1400" dirty="0" smtClean="0">
                <a:cs typeface="Arial" pitchFamily="34" charset="0"/>
              </a:rPr>
              <a:t> )</a:t>
            </a:r>
            <a:r>
              <a:rPr lang="pl-PL" sz="1400" b="1" dirty="0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 </a:t>
            </a:r>
            <a:r>
              <a:rPr lang="pl-PL" sz="1400" b="1" dirty="0" smtClean="0">
                <a:solidFill>
                  <a:srgbClr val="000000"/>
                </a:solidFill>
                <a:latin typeface="Calibri" pitchFamily="34" charset="0"/>
                <a:ea typeface="ヒラギノ明朝 ProN W3" charset="0"/>
                <a:cs typeface="ヒラギノ明朝 ProN W3" charset="0"/>
              </a:rPr>
              <a:t>u wszystkich obserwowanych pacjentów </a:t>
            </a:r>
            <a:r>
              <a:rPr lang="pl-PL" sz="1400" dirty="0" smtClean="0"/>
              <a:t>przywrócono pełną drożność gałązek cewnika i prawidłowy przepływ krwi (QB ≥ 300 ml/min), dzięki temu wydłużono czas użyteczności cewnika do średnio 12 miesięcy.</a:t>
            </a:r>
          </a:p>
          <a:p>
            <a:pPr fontAlgn="auto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→"/>
              <a:defRPr/>
            </a:pPr>
            <a:r>
              <a:rPr lang="pl-PL" sz="1400" dirty="0" smtClean="0"/>
              <a:t>Zastosowanie nowoczesnych i sprawdzonych sposobów dbałości o dostęp naczyniowy w obserwowanej grupie pacjentów znacznie ograniczyło wystąpienie zakażeń </a:t>
            </a:r>
            <a:r>
              <a:rPr lang="pl-PL" sz="1400" dirty="0" err="1" smtClean="0"/>
              <a:t>odcewnikowych</a:t>
            </a:r>
            <a:r>
              <a:rPr lang="pl-PL" sz="1400" dirty="0" smtClean="0"/>
              <a:t> (4 incydenty) z koniecznością zastosowania antybiotykoterapii </a:t>
            </a:r>
            <a:r>
              <a:rPr lang="pl-PL" sz="1400" dirty="0" err="1" smtClean="0"/>
              <a:t>celowanej</a:t>
            </a:r>
            <a:r>
              <a:rPr lang="pl-PL" sz="1400" dirty="0" smtClean="0"/>
              <a:t> (</a:t>
            </a:r>
            <a:r>
              <a:rPr lang="pl-PL" sz="1400" dirty="0" err="1" smtClean="0"/>
              <a:t>vankomycin</a:t>
            </a:r>
            <a:r>
              <a:rPr lang="pl-PL" sz="1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42844" y="1000108"/>
          <a:ext cx="885831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71472" y="35716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Zalecenia dotyczące dbałości o cewnik permanentny </a:t>
            </a:r>
            <a:endParaRPr lang="pl-PL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1656184" cy="1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IMGP3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214686"/>
            <a:ext cx="2520000" cy="1675532"/>
          </a:xfrm>
          <a:prstGeom prst="rect">
            <a:avLst/>
          </a:prstGeom>
        </p:spPr>
      </p:pic>
      <p:pic>
        <p:nvPicPr>
          <p:cNvPr id="12" name="Obraz 11" descr="IMGP3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00636"/>
            <a:ext cx="2520000" cy="167553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763688" y="18864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Woundclot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- nowoczesny opatrunek do tamowania krwawienia z przetoki </a:t>
            </a:r>
            <a:r>
              <a:rPr lang="pl-PL" sz="2000" b="1" dirty="0" err="1" smtClean="0"/>
              <a:t>t-ż</a:t>
            </a:r>
            <a:r>
              <a:rPr lang="pl-PL" sz="2000" b="1" dirty="0" smtClean="0"/>
              <a:t> po zabiegu hemodializy</a:t>
            </a:r>
            <a:endParaRPr lang="pl-PL" sz="2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42844" y="2000240"/>
            <a:ext cx="621510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/>
              <a:t>2014 – pierwszy </a:t>
            </a:r>
            <a:r>
              <a:rPr lang="pl-PL" sz="1600" dirty="0" err="1" smtClean="0"/>
              <a:t>bezuciskowy</a:t>
            </a:r>
            <a:r>
              <a:rPr lang="pl-PL" sz="1600" dirty="0" smtClean="0"/>
              <a:t>, </a:t>
            </a:r>
            <a:r>
              <a:rPr lang="pl-PL" sz="1600" dirty="0" err="1" smtClean="0"/>
              <a:t>bioprzyswajalny</a:t>
            </a:r>
            <a:r>
              <a:rPr lang="pl-PL" sz="1600" dirty="0" smtClean="0"/>
              <a:t> opatrunek przeznaczony do tamowania silnego krwawienia, w pełni wszczepialny </a:t>
            </a:r>
            <a:r>
              <a:rPr lang="pl-PL" sz="1600" dirty="0" err="1" smtClean="0"/>
              <a:t>hemostatyk</a:t>
            </a:r>
            <a:r>
              <a:rPr lang="pl-PL" sz="1600" dirty="0" smtClean="0"/>
              <a:t> klasy III</a:t>
            </a:r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/>
              <a:t>Szybko tamuje wszystkie rodzaje krwawienia, </a:t>
            </a:r>
            <a:r>
              <a:rPr lang="pl-PL" sz="1600" dirty="0" smtClean="0">
                <a:solidFill>
                  <a:srgbClr val="FF2600"/>
                </a:solidFill>
              </a:rPr>
              <a:t>w tym silne krwotoki;</a:t>
            </a:r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/>
              <a:t>Wywołuje naturalną hemostazę;</a:t>
            </a:r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/>
              <a:t>Skuteczny przy stanach hipotermii i koagulopatii;</a:t>
            </a:r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/>
              <a:t>Pozwala uniknąć urazu wywołanego zabiegiem - </a:t>
            </a:r>
            <a:r>
              <a:rPr lang="pl-PL" sz="1600" b="1" dirty="0" smtClean="0">
                <a:solidFill>
                  <a:srgbClr val="FF2600"/>
                </a:solidFill>
              </a:rPr>
              <a:t>brak konieczności ucisku;</a:t>
            </a:r>
            <a:endParaRPr lang="pl-PL" sz="1600" b="1" dirty="0" smtClean="0"/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>
                <a:solidFill>
                  <a:srgbClr val="000000"/>
                </a:solidFill>
              </a:rPr>
              <a:t>Stabilizuje hemostazę;</a:t>
            </a:r>
          </a:p>
          <a:p>
            <a:pPr indent="-360000">
              <a:spcBef>
                <a:spcPts val="600"/>
              </a:spcBef>
              <a:buFont typeface="Calibri" pitchFamily="34" charset="0"/>
              <a:buChar char="→"/>
            </a:pPr>
            <a:r>
              <a:rPr lang="pl-PL" sz="1600" dirty="0" smtClean="0">
                <a:solidFill>
                  <a:srgbClr val="000000"/>
                </a:solidFill>
              </a:rPr>
              <a:t>Może być również stosowany podczas zabiegów operacyjnych jako </a:t>
            </a:r>
            <a:r>
              <a:rPr lang="pl-PL" sz="1600" dirty="0" err="1" smtClean="0">
                <a:solidFill>
                  <a:srgbClr val="000000"/>
                </a:solidFill>
              </a:rPr>
              <a:t>hemostatyk</a:t>
            </a:r>
            <a:r>
              <a:rPr lang="pl-PL" sz="1600" dirty="0" smtClean="0">
                <a:solidFill>
                  <a:srgbClr val="000000"/>
                </a:solidFill>
              </a:rPr>
              <a:t> na sali operacyjnej;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286388"/>
            <a:ext cx="3900484" cy="14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IMGP35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428736"/>
            <a:ext cx="2520000" cy="1675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Dializoterapia 2013-2016</a:t>
            </a: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8371417"/>
              </p:ext>
            </p:extLst>
          </p:nvPr>
        </p:nvGraphicFramePr>
        <p:xfrm>
          <a:off x="467544" y="2276872"/>
          <a:ext cx="8229600" cy="231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74"/>
                <a:gridCol w="2303742"/>
                <a:gridCol w="2303742"/>
                <a:gridCol w="2303742"/>
              </a:tblGrid>
              <a:tr h="835660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Całkowita liczba chorych   </a:t>
                      </a:r>
                      <a:endParaRPr lang="pl-PL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(HD, stan </a:t>
                      </a:r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 31/12)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Całkowita liczba </a:t>
                      </a:r>
                      <a:r>
                        <a:rPr lang="pl-P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chorych    </a:t>
                      </a:r>
                    </a:p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(PD, stan </a:t>
                      </a:r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 31/12)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Całkowita liczba chorych    </a:t>
                      </a:r>
                      <a:endParaRPr lang="pl-PL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stan na 31/12)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19831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20391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19192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57224" y="478632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/>
              <a:t>Dane Krajowego Konsultanta w dziedzinie nefrologii prof. R. Gellert 201</a:t>
            </a:r>
            <a:r>
              <a:rPr lang="pl-PL" dirty="0" smtClean="0"/>
              <a:t>7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16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43042" y="642918"/>
            <a:ext cx="4665712" cy="73547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Jak działa </a:t>
            </a:r>
            <a:r>
              <a:rPr lang="pl-PL" sz="2800" b="1" dirty="0" err="1" smtClean="0"/>
              <a:t>WoundClot</a:t>
            </a:r>
            <a:r>
              <a:rPr lang="pl-PL" sz="2800" b="1" dirty="0" smtClean="0"/>
              <a:t>?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2285992"/>
            <a:ext cx="4968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sz="1600" dirty="0" smtClean="0"/>
              <a:t>Struktura opatrunku to zupełnie nowa </a:t>
            </a:r>
            <a:r>
              <a:rPr lang="pl-PL" sz="1600" dirty="0" smtClean="0"/>
              <a:t>technologia;</a:t>
            </a:r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sz="1600" dirty="0" err="1" smtClean="0"/>
              <a:t>WoundClot</a:t>
            </a:r>
            <a:r>
              <a:rPr lang="pl-PL" sz="1600" dirty="0" smtClean="0"/>
              <a:t> wykonany jest z czystej celulozy nieoksydowanej ( to go różni od innych </a:t>
            </a:r>
            <a:r>
              <a:rPr lang="pl-PL" sz="1600" dirty="0" err="1" smtClean="0"/>
              <a:t>hemostatyków</a:t>
            </a:r>
            <a:r>
              <a:rPr lang="pl-PL" sz="1600" dirty="0" smtClean="0"/>
              <a:t>), wzmocnionej na poziomie molekularnym.</a:t>
            </a:r>
            <a:endParaRPr lang="pl-PL" sz="1600" dirty="0" smtClean="0"/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sz="1600" dirty="0" smtClean="0"/>
              <a:t>Wykorzystanie </a:t>
            </a:r>
            <a:r>
              <a:rPr lang="pl-PL" sz="1600" u="sng" dirty="0" smtClean="0"/>
              <a:t>celulozy</a:t>
            </a:r>
            <a:r>
              <a:rPr lang="pl-PL" sz="1600" dirty="0" smtClean="0"/>
              <a:t> jako czynnika (substratu) </a:t>
            </a:r>
            <a:r>
              <a:rPr lang="pl-PL" sz="1600" u="sng" dirty="0" smtClean="0"/>
              <a:t>do budowy zaawansowanych grup funkcyjnych</a:t>
            </a:r>
            <a:r>
              <a:rPr lang="pl-PL" sz="1600" dirty="0" smtClean="0"/>
              <a:t>, które po połączeniu z krwią </a:t>
            </a:r>
            <a:r>
              <a:rPr lang="pl-PL" sz="1600" u="sng" dirty="0" smtClean="0"/>
              <a:t>nie przenikają bezpośrednio do krwioobiegu pacjenta</a:t>
            </a:r>
            <a:r>
              <a:rPr lang="pl-PL" sz="1600" dirty="0" smtClean="0"/>
              <a:t> ale umożliwiają zachowanie stabilnej żelowej konsystencji przez długi czas; </a:t>
            </a:r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sz="1600" dirty="0" smtClean="0"/>
              <a:t>Opatrunek jest bardzo chłonny (</a:t>
            </a:r>
            <a:r>
              <a:rPr lang="pl-PL" sz="1600" dirty="0" err="1" smtClean="0"/>
              <a:t>absorbcja</a:t>
            </a:r>
            <a:r>
              <a:rPr lang="pl-PL" sz="1600" dirty="0" smtClean="0"/>
              <a:t> ponad 2500% jego własnej wagi) a matryca powstała w wyniku tamowania krwawienia zatrzymuje płytki krwi i antykoagulanty w środowisku hemodynamicznym.</a:t>
            </a:r>
          </a:p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0"/>
            <a:ext cx="2786050" cy="26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upa 33"/>
          <p:cNvGrpSpPr/>
          <p:nvPr/>
        </p:nvGrpSpPr>
        <p:grpSpPr>
          <a:xfrm>
            <a:off x="5500694" y="2857496"/>
            <a:ext cx="3500462" cy="1428760"/>
            <a:chOff x="2928926" y="3214686"/>
            <a:chExt cx="4999550" cy="2239166"/>
          </a:xfrm>
        </p:grpSpPr>
        <p:grpSp>
          <p:nvGrpSpPr>
            <p:cNvPr id="6" name="Group 454"/>
            <p:cNvGrpSpPr/>
            <p:nvPr/>
          </p:nvGrpSpPr>
          <p:grpSpPr>
            <a:xfrm>
              <a:off x="2928926" y="3214686"/>
              <a:ext cx="4999550" cy="1012966"/>
              <a:chOff x="0" y="0"/>
              <a:chExt cx="4999548" cy="1012965"/>
            </a:xfrm>
          </p:grpSpPr>
          <p:pic>
            <p:nvPicPr>
              <p:cNvPr id="8" name="image9.png" descr="image9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-1" y="39454"/>
                <a:ext cx="4999550" cy="9735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0" name="Group 444"/>
              <p:cNvGrpSpPr/>
              <p:nvPr/>
            </p:nvGrpSpPr>
            <p:grpSpPr>
              <a:xfrm>
                <a:off x="4211729" y="-1"/>
                <a:ext cx="346476" cy="308377"/>
                <a:chOff x="0" y="-1"/>
                <a:chExt cx="346474" cy="308376"/>
              </a:xfrm>
            </p:grpSpPr>
            <p:sp>
              <p:nvSpPr>
                <p:cNvPr id="20" name="Shape 442"/>
                <p:cNvSpPr/>
                <p:nvPr/>
              </p:nvSpPr>
              <p:spPr>
                <a:xfrm>
                  <a:off x="0" y="101204"/>
                  <a:ext cx="217886" cy="20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7" y="16379"/>
                        <a:pt x="514" y="11160"/>
                        <a:pt x="4114" y="7560"/>
                      </a:cubicBezTo>
                      <a:cubicBezTo>
                        <a:pt x="7714" y="3959"/>
                        <a:pt x="18171" y="539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585A5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" name="Shape 443"/>
                <p:cNvSpPr/>
                <p:nvPr/>
              </p:nvSpPr>
              <p:spPr>
                <a:xfrm>
                  <a:off x="219075" y="-1"/>
                  <a:ext cx="127399" cy="180978"/>
                </a:xfrm>
                <a:prstGeom prst="ellipse">
                  <a:avLst/>
                </a:prstGeom>
                <a:solidFill>
                  <a:srgbClr val="C8EFFD"/>
                </a:solidFill>
                <a:ln w="25400" cap="flat">
                  <a:solidFill>
                    <a:srgbClr val="08A1D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="1">
                      <a:solidFill>
                        <a:srgbClr val="08A1D9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1" name="Group 447"/>
              <p:cNvGrpSpPr/>
              <p:nvPr/>
            </p:nvGrpSpPr>
            <p:grpSpPr>
              <a:xfrm>
                <a:off x="3269353" y="117382"/>
                <a:ext cx="346476" cy="308377"/>
                <a:chOff x="0" y="-1"/>
                <a:chExt cx="346474" cy="308376"/>
              </a:xfrm>
            </p:grpSpPr>
            <p:sp>
              <p:nvSpPr>
                <p:cNvPr id="18" name="Shape 445"/>
                <p:cNvSpPr/>
                <p:nvPr/>
              </p:nvSpPr>
              <p:spPr>
                <a:xfrm>
                  <a:off x="0" y="101204"/>
                  <a:ext cx="217886" cy="20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7" y="16379"/>
                        <a:pt x="514" y="11160"/>
                        <a:pt x="4114" y="7560"/>
                      </a:cubicBezTo>
                      <a:cubicBezTo>
                        <a:pt x="7714" y="3959"/>
                        <a:pt x="18171" y="539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585A5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Shape 446"/>
                <p:cNvSpPr/>
                <p:nvPr/>
              </p:nvSpPr>
              <p:spPr>
                <a:xfrm>
                  <a:off x="219075" y="-1"/>
                  <a:ext cx="127399" cy="180978"/>
                </a:xfrm>
                <a:prstGeom prst="ellipse">
                  <a:avLst/>
                </a:prstGeom>
                <a:solidFill>
                  <a:srgbClr val="C8EFFD"/>
                </a:solidFill>
                <a:ln w="25400" cap="flat">
                  <a:solidFill>
                    <a:srgbClr val="08A1D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="1">
                      <a:solidFill>
                        <a:srgbClr val="08A1D9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2" name="Group 450"/>
              <p:cNvGrpSpPr/>
              <p:nvPr/>
            </p:nvGrpSpPr>
            <p:grpSpPr>
              <a:xfrm>
                <a:off x="669194" y="170364"/>
                <a:ext cx="346476" cy="308377"/>
                <a:chOff x="0" y="-1"/>
                <a:chExt cx="346474" cy="308376"/>
              </a:xfrm>
            </p:grpSpPr>
            <p:sp>
              <p:nvSpPr>
                <p:cNvPr id="16" name="Shape 448"/>
                <p:cNvSpPr/>
                <p:nvPr/>
              </p:nvSpPr>
              <p:spPr>
                <a:xfrm>
                  <a:off x="0" y="101204"/>
                  <a:ext cx="217886" cy="20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7" y="16379"/>
                        <a:pt x="514" y="11160"/>
                        <a:pt x="4114" y="7560"/>
                      </a:cubicBezTo>
                      <a:cubicBezTo>
                        <a:pt x="7714" y="3959"/>
                        <a:pt x="18171" y="539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585A5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" name="Shape 449"/>
                <p:cNvSpPr/>
                <p:nvPr/>
              </p:nvSpPr>
              <p:spPr>
                <a:xfrm>
                  <a:off x="219075" y="-1"/>
                  <a:ext cx="127399" cy="180978"/>
                </a:xfrm>
                <a:prstGeom prst="ellipse">
                  <a:avLst/>
                </a:prstGeom>
                <a:solidFill>
                  <a:srgbClr val="C8EFFD"/>
                </a:solidFill>
                <a:ln w="25400" cap="flat">
                  <a:solidFill>
                    <a:srgbClr val="08A1D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="1">
                      <a:solidFill>
                        <a:srgbClr val="08A1D9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" name="Group 453"/>
              <p:cNvGrpSpPr/>
              <p:nvPr/>
            </p:nvGrpSpPr>
            <p:grpSpPr>
              <a:xfrm>
                <a:off x="1767090" y="78149"/>
                <a:ext cx="346476" cy="308377"/>
                <a:chOff x="0" y="-1"/>
                <a:chExt cx="346474" cy="308376"/>
              </a:xfrm>
            </p:grpSpPr>
            <p:sp>
              <p:nvSpPr>
                <p:cNvPr id="14" name="Shape 451"/>
                <p:cNvSpPr/>
                <p:nvPr/>
              </p:nvSpPr>
              <p:spPr>
                <a:xfrm>
                  <a:off x="0" y="101204"/>
                  <a:ext cx="217886" cy="20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7" y="16379"/>
                        <a:pt x="514" y="11160"/>
                        <a:pt x="4114" y="7560"/>
                      </a:cubicBezTo>
                      <a:cubicBezTo>
                        <a:pt x="7714" y="3959"/>
                        <a:pt x="18171" y="539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585A5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" name="Shape 452"/>
                <p:cNvSpPr/>
                <p:nvPr/>
              </p:nvSpPr>
              <p:spPr>
                <a:xfrm>
                  <a:off x="219075" y="-1"/>
                  <a:ext cx="127399" cy="180978"/>
                </a:xfrm>
                <a:prstGeom prst="ellipse">
                  <a:avLst/>
                </a:prstGeom>
                <a:solidFill>
                  <a:srgbClr val="C8EFFD"/>
                </a:solidFill>
                <a:ln w="25400" cap="flat">
                  <a:solidFill>
                    <a:srgbClr val="08A1D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="1">
                      <a:solidFill>
                        <a:srgbClr val="08A1D9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2" name="Group 458"/>
            <p:cNvGrpSpPr/>
            <p:nvPr/>
          </p:nvGrpSpPr>
          <p:grpSpPr>
            <a:xfrm>
              <a:off x="3437394" y="3694431"/>
              <a:ext cx="346475" cy="308375"/>
              <a:chOff x="0" y="0"/>
              <a:chExt cx="346473" cy="308374"/>
            </a:xfrm>
          </p:grpSpPr>
          <p:sp>
            <p:nvSpPr>
              <p:cNvPr id="23" name="Shape 456"/>
              <p:cNvSpPr/>
              <p:nvPr/>
            </p:nvSpPr>
            <p:spPr>
              <a:xfrm>
                <a:off x="0" y="101203"/>
                <a:ext cx="217886" cy="207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57" y="16379"/>
                      <a:pt x="514" y="11160"/>
                      <a:pt x="4114" y="7560"/>
                    </a:cubicBezTo>
                    <a:cubicBezTo>
                      <a:pt x="7714" y="3959"/>
                      <a:pt x="18171" y="539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585A5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457"/>
              <p:cNvSpPr/>
              <p:nvPr/>
            </p:nvSpPr>
            <p:spPr>
              <a:xfrm>
                <a:off x="219075" y="-1"/>
                <a:ext cx="127399" cy="180978"/>
              </a:xfrm>
              <a:prstGeom prst="ellipse">
                <a:avLst/>
              </a:prstGeom>
              <a:solidFill>
                <a:srgbClr val="C8EFFD"/>
              </a:solidFill>
              <a:ln w="25400" cap="flat">
                <a:solidFill>
                  <a:srgbClr val="08A1D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08A1D9"/>
                    </a:solidFill>
                  </a:defRPr>
                </a:pPr>
                <a:endParaRPr/>
              </a:p>
            </p:txBody>
          </p:sp>
        </p:grpSp>
        <p:sp>
          <p:nvSpPr>
            <p:cNvPr id="25" name="Shape 459"/>
            <p:cNvSpPr/>
            <p:nvPr/>
          </p:nvSpPr>
          <p:spPr>
            <a:xfrm>
              <a:off x="5302461" y="3632910"/>
              <a:ext cx="2" cy="369898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pic>
          <p:nvPicPr>
            <p:cNvPr id="26" name="image12.png" descr="image12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5359254" y="4189757"/>
              <a:ext cx="1781405" cy="102615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7" name="Group 463"/>
            <p:cNvGrpSpPr/>
            <p:nvPr/>
          </p:nvGrpSpPr>
          <p:grpSpPr>
            <a:xfrm>
              <a:off x="6576161" y="4939338"/>
              <a:ext cx="276685" cy="226966"/>
              <a:chOff x="0" y="0"/>
              <a:chExt cx="276683" cy="226965"/>
            </a:xfrm>
          </p:grpSpPr>
          <p:sp>
            <p:nvSpPr>
              <p:cNvPr id="28" name="Shape 461"/>
              <p:cNvSpPr/>
              <p:nvPr/>
            </p:nvSpPr>
            <p:spPr>
              <a:xfrm>
                <a:off x="-1" y="74486"/>
                <a:ext cx="173999" cy="15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57" y="16379"/>
                      <a:pt x="514" y="11160"/>
                      <a:pt x="4114" y="7560"/>
                    </a:cubicBezTo>
                    <a:cubicBezTo>
                      <a:pt x="7714" y="3959"/>
                      <a:pt x="18171" y="539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585A5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 462"/>
              <p:cNvSpPr/>
              <p:nvPr/>
            </p:nvSpPr>
            <p:spPr>
              <a:xfrm>
                <a:off x="174947" y="-1"/>
                <a:ext cx="101737" cy="133201"/>
              </a:xfrm>
              <a:prstGeom prst="ellipse">
                <a:avLst/>
              </a:prstGeom>
              <a:solidFill>
                <a:srgbClr val="C8EFFD"/>
              </a:solidFill>
              <a:ln w="25400" cap="flat">
                <a:solidFill>
                  <a:srgbClr val="08A1D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08A1D9"/>
                    </a:solidFill>
                  </a:defRPr>
                </a:pPr>
                <a:endParaRPr/>
              </a:p>
            </p:txBody>
          </p:sp>
        </p:grpSp>
        <p:grpSp>
          <p:nvGrpSpPr>
            <p:cNvPr id="30" name="Group 466"/>
            <p:cNvGrpSpPr/>
            <p:nvPr/>
          </p:nvGrpSpPr>
          <p:grpSpPr>
            <a:xfrm>
              <a:off x="6292462" y="4486624"/>
              <a:ext cx="276685" cy="226966"/>
              <a:chOff x="0" y="0"/>
              <a:chExt cx="276683" cy="226965"/>
            </a:xfrm>
          </p:grpSpPr>
          <p:sp>
            <p:nvSpPr>
              <p:cNvPr id="31" name="Shape 464"/>
              <p:cNvSpPr/>
              <p:nvPr/>
            </p:nvSpPr>
            <p:spPr>
              <a:xfrm>
                <a:off x="-1" y="74486"/>
                <a:ext cx="173999" cy="15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57" y="16379"/>
                      <a:pt x="514" y="11160"/>
                      <a:pt x="4114" y="7560"/>
                    </a:cubicBezTo>
                    <a:cubicBezTo>
                      <a:pt x="7714" y="3959"/>
                      <a:pt x="18171" y="539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585A5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 465"/>
              <p:cNvSpPr/>
              <p:nvPr/>
            </p:nvSpPr>
            <p:spPr>
              <a:xfrm>
                <a:off x="174947" y="-1"/>
                <a:ext cx="101737" cy="133201"/>
              </a:xfrm>
              <a:prstGeom prst="ellipse">
                <a:avLst/>
              </a:prstGeom>
              <a:solidFill>
                <a:srgbClr val="C8EFFD"/>
              </a:solidFill>
              <a:ln w="25400" cap="flat">
                <a:solidFill>
                  <a:srgbClr val="08A1D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08A1D9"/>
                    </a:solidFill>
                  </a:defRPr>
                </a:pPr>
                <a:endParaRPr/>
              </a:p>
            </p:txBody>
          </p:sp>
        </p:grpSp>
        <p:sp>
          <p:nvSpPr>
            <p:cNvPr id="33" name="Shape 467"/>
            <p:cNvSpPr/>
            <p:nvPr/>
          </p:nvSpPr>
          <p:spPr>
            <a:xfrm rot="9510944">
              <a:off x="5126340" y="4038162"/>
              <a:ext cx="2129784" cy="1415690"/>
            </a:xfrm>
            <a:prstGeom prst="wedgeEllipseCallout">
              <a:avLst>
                <a:gd name="adj1" fmla="val -20833"/>
                <a:gd name="adj2" fmla="val 62500"/>
              </a:avLst>
            </a:prstGeom>
            <a:ln>
              <a:solidFill>
                <a:srgbClr val="4A7EBB"/>
              </a:solidFill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5" name="image13.png" descr="image13.png"/>
          <p:cNvPicPr>
            <a:picLocks noChangeAspect="1"/>
          </p:cNvPicPr>
          <p:nvPr/>
        </p:nvPicPr>
        <p:blipFill>
          <a:blip r:embed="rId5" cstate="print">
            <a:extLst/>
          </a:blip>
          <a:srcRect l="7537" t="8285" r="12168"/>
          <a:stretch>
            <a:fillRect/>
          </a:stretch>
        </p:blipFill>
        <p:spPr>
          <a:xfrm>
            <a:off x="6072198" y="4429132"/>
            <a:ext cx="2504777" cy="13362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 683"/>
          <p:cNvGrpSpPr/>
          <p:nvPr/>
        </p:nvGrpSpPr>
        <p:grpSpPr>
          <a:xfrm>
            <a:off x="4857752" y="5786454"/>
            <a:ext cx="2857520" cy="941271"/>
            <a:chOff x="-1" y="-8"/>
            <a:chExt cx="6028542" cy="2906310"/>
          </a:xfrm>
        </p:grpSpPr>
        <p:grpSp>
          <p:nvGrpSpPr>
            <p:cNvPr id="37" name="Group 498"/>
            <p:cNvGrpSpPr/>
            <p:nvPr/>
          </p:nvGrpSpPr>
          <p:grpSpPr>
            <a:xfrm>
              <a:off x="-3" y="-10"/>
              <a:ext cx="6028544" cy="2906311"/>
              <a:chOff x="-1" y="-8"/>
              <a:chExt cx="6028543" cy="2906311"/>
            </a:xfrm>
          </p:grpSpPr>
          <p:sp>
            <p:nvSpPr>
              <p:cNvPr id="222" name="Shape 485"/>
              <p:cNvSpPr/>
              <p:nvPr/>
            </p:nvSpPr>
            <p:spPr>
              <a:xfrm>
                <a:off x="759740" y="-8"/>
                <a:ext cx="4025747" cy="576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4" extrusionOk="0">
                    <a:moveTo>
                      <a:pt x="0" y="19753"/>
                    </a:moveTo>
                    <a:cubicBezTo>
                      <a:pt x="1115" y="9917"/>
                      <a:pt x="2230" y="81"/>
                      <a:pt x="3304" y="0"/>
                    </a:cubicBezTo>
                    <a:cubicBezTo>
                      <a:pt x="4379" y="-80"/>
                      <a:pt x="5185" y="18710"/>
                      <a:pt x="6448" y="19272"/>
                    </a:cubicBezTo>
                    <a:cubicBezTo>
                      <a:pt x="7710" y="19834"/>
                      <a:pt x="9564" y="3052"/>
                      <a:pt x="10881" y="3373"/>
                    </a:cubicBezTo>
                    <a:cubicBezTo>
                      <a:pt x="12197" y="3694"/>
                      <a:pt x="13070" y="21520"/>
                      <a:pt x="14346" y="21199"/>
                    </a:cubicBezTo>
                    <a:cubicBezTo>
                      <a:pt x="15622" y="20878"/>
                      <a:pt x="17328" y="2971"/>
                      <a:pt x="18537" y="1446"/>
                    </a:cubicBezTo>
                    <a:cubicBezTo>
                      <a:pt x="19746" y="-80"/>
                      <a:pt x="21600" y="12045"/>
                      <a:pt x="21600" y="12045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3" name="Shape 486"/>
              <p:cNvSpPr/>
              <p:nvPr/>
            </p:nvSpPr>
            <p:spPr>
              <a:xfrm>
                <a:off x="2002795" y="485342"/>
                <a:ext cx="4025747" cy="576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4" extrusionOk="0">
                    <a:moveTo>
                      <a:pt x="0" y="19753"/>
                    </a:moveTo>
                    <a:cubicBezTo>
                      <a:pt x="1115" y="9917"/>
                      <a:pt x="2230" y="81"/>
                      <a:pt x="3304" y="0"/>
                    </a:cubicBezTo>
                    <a:cubicBezTo>
                      <a:pt x="4379" y="-80"/>
                      <a:pt x="5185" y="18710"/>
                      <a:pt x="6448" y="19272"/>
                    </a:cubicBezTo>
                    <a:cubicBezTo>
                      <a:pt x="7710" y="19834"/>
                      <a:pt x="9564" y="3052"/>
                      <a:pt x="10881" y="3373"/>
                    </a:cubicBezTo>
                    <a:cubicBezTo>
                      <a:pt x="12197" y="3694"/>
                      <a:pt x="13070" y="21520"/>
                      <a:pt x="14346" y="21199"/>
                    </a:cubicBezTo>
                    <a:cubicBezTo>
                      <a:pt x="15622" y="20878"/>
                      <a:pt x="17328" y="2971"/>
                      <a:pt x="18537" y="1446"/>
                    </a:cubicBezTo>
                    <a:cubicBezTo>
                      <a:pt x="19746" y="-80"/>
                      <a:pt x="21600" y="12045"/>
                      <a:pt x="21600" y="12045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4" name="Shape 487"/>
              <p:cNvSpPr/>
              <p:nvPr/>
            </p:nvSpPr>
            <p:spPr>
              <a:xfrm>
                <a:off x="-1" y="1332002"/>
                <a:ext cx="4025748" cy="576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4" extrusionOk="0">
                    <a:moveTo>
                      <a:pt x="0" y="19753"/>
                    </a:moveTo>
                    <a:cubicBezTo>
                      <a:pt x="1115" y="9917"/>
                      <a:pt x="2230" y="81"/>
                      <a:pt x="3304" y="0"/>
                    </a:cubicBezTo>
                    <a:cubicBezTo>
                      <a:pt x="4379" y="-80"/>
                      <a:pt x="5185" y="18710"/>
                      <a:pt x="6448" y="19272"/>
                    </a:cubicBezTo>
                    <a:cubicBezTo>
                      <a:pt x="7710" y="19834"/>
                      <a:pt x="9564" y="3052"/>
                      <a:pt x="10881" y="3373"/>
                    </a:cubicBezTo>
                    <a:cubicBezTo>
                      <a:pt x="12197" y="3694"/>
                      <a:pt x="13070" y="21520"/>
                      <a:pt x="14346" y="21199"/>
                    </a:cubicBezTo>
                    <a:cubicBezTo>
                      <a:pt x="15622" y="20878"/>
                      <a:pt x="17328" y="2971"/>
                      <a:pt x="18537" y="1446"/>
                    </a:cubicBezTo>
                    <a:cubicBezTo>
                      <a:pt x="19746" y="-80"/>
                      <a:pt x="21600" y="12045"/>
                      <a:pt x="21600" y="12045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5" name="Shape 488"/>
              <p:cNvSpPr/>
              <p:nvPr/>
            </p:nvSpPr>
            <p:spPr>
              <a:xfrm>
                <a:off x="1852174" y="2329392"/>
                <a:ext cx="4025747" cy="576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4" extrusionOk="0">
                    <a:moveTo>
                      <a:pt x="0" y="19753"/>
                    </a:moveTo>
                    <a:cubicBezTo>
                      <a:pt x="1115" y="9917"/>
                      <a:pt x="2230" y="81"/>
                      <a:pt x="3304" y="0"/>
                    </a:cubicBezTo>
                    <a:cubicBezTo>
                      <a:pt x="4379" y="-80"/>
                      <a:pt x="5185" y="18710"/>
                      <a:pt x="6448" y="19272"/>
                    </a:cubicBezTo>
                    <a:cubicBezTo>
                      <a:pt x="7710" y="19834"/>
                      <a:pt x="9564" y="3052"/>
                      <a:pt x="10881" y="3373"/>
                    </a:cubicBezTo>
                    <a:cubicBezTo>
                      <a:pt x="12197" y="3694"/>
                      <a:pt x="13070" y="21520"/>
                      <a:pt x="14346" y="21199"/>
                    </a:cubicBezTo>
                    <a:cubicBezTo>
                      <a:pt x="15622" y="20878"/>
                      <a:pt x="17328" y="2971"/>
                      <a:pt x="18537" y="1446"/>
                    </a:cubicBezTo>
                    <a:cubicBezTo>
                      <a:pt x="19746" y="-80"/>
                      <a:pt x="21600" y="12045"/>
                      <a:pt x="21600" y="12045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6" name="Shape 489"/>
              <p:cNvSpPr/>
              <p:nvPr/>
            </p:nvSpPr>
            <p:spPr>
              <a:xfrm flipH="1">
                <a:off x="1034119" y="231943"/>
                <a:ext cx="1" cy="1509650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Shape 490"/>
              <p:cNvSpPr/>
              <p:nvPr/>
            </p:nvSpPr>
            <p:spPr>
              <a:xfrm>
                <a:off x="2468053" y="1847216"/>
                <a:ext cx="1" cy="482190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Shape 491"/>
              <p:cNvSpPr/>
              <p:nvPr/>
            </p:nvSpPr>
            <p:spPr>
              <a:xfrm>
                <a:off x="2194944" y="448048"/>
                <a:ext cx="1" cy="329474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Shape 492"/>
              <p:cNvSpPr/>
              <p:nvPr/>
            </p:nvSpPr>
            <p:spPr>
              <a:xfrm flipH="1">
                <a:off x="2650126" y="152252"/>
                <a:ext cx="2" cy="333100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Shape 493"/>
              <p:cNvSpPr/>
              <p:nvPr/>
            </p:nvSpPr>
            <p:spPr>
              <a:xfrm>
                <a:off x="4733003" y="1062243"/>
                <a:ext cx="1" cy="1739013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Shape 494"/>
              <p:cNvSpPr/>
              <p:nvPr/>
            </p:nvSpPr>
            <p:spPr>
              <a:xfrm>
                <a:off x="3352707" y="970588"/>
                <a:ext cx="1" cy="453187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Shape 495"/>
              <p:cNvSpPr/>
              <p:nvPr/>
            </p:nvSpPr>
            <p:spPr>
              <a:xfrm>
                <a:off x="3718020" y="1423774"/>
                <a:ext cx="1" cy="1064186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Shape 496"/>
              <p:cNvSpPr/>
              <p:nvPr/>
            </p:nvSpPr>
            <p:spPr>
              <a:xfrm flipH="1">
                <a:off x="1853445" y="1490309"/>
                <a:ext cx="1" cy="1376545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Shape 497"/>
              <p:cNvSpPr/>
              <p:nvPr/>
            </p:nvSpPr>
            <p:spPr>
              <a:xfrm>
                <a:off x="4499847" y="114353"/>
                <a:ext cx="53753" cy="908449"/>
              </a:xfrm>
              <a:prstGeom prst="line">
                <a:avLst/>
              </a:prstGeom>
              <a:noFill/>
              <a:ln w="25400" cap="flat">
                <a:solidFill>
                  <a:srgbClr val="800000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" name="Group 682"/>
            <p:cNvGrpSpPr/>
            <p:nvPr/>
          </p:nvGrpSpPr>
          <p:grpSpPr>
            <a:xfrm>
              <a:off x="222236" y="311583"/>
              <a:ext cx="5797016" cy="2591225"/>
              <a:chOff x="-1" y="-1"/>
              <a:chExt cx="5797016" cy="2591225"/>
            </a:xfrm>
          </p:grpSpPr>
          <p:sp>
            <p:nvSpPr>
              <p:cNvPr id="39" name="Shape 499"/>
              <p:cNvSpPr/>
              <p:nvPr/>
            </p:nvSpPr>
            <p:spPr>
              <a:xfrm flipH="1">
                <a:off x="-1" y="645795"/>
                <a:ext cx="172885" cy="13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Shape 500"/>
              <p:cNvSpPr/>
              <p:nvPr/>
            </p:nvSpPr>
            <p:spPr>
              <a:xfrm flipH="1">
                <a:off x="494753" y="543863"/>
                <a:ext cx="172885" cy="1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" name="Shape 501"/>
              <p:cNvSpPr/>
              <p:nvPr/>
            </p:nvSpPr>
            <p:spPr>
              <a:xfrm flipH="1">
                <a:off x="2629890" y="185509"/>
                <a:ext cx="172885" cy="13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" name="Shape 502"/>
              <p:cNvSpPr/>
              <p:nvPr/>
            </p:nvSpPr>
            <p:spPr>
              <a:xfrm flipH="1">
                <a:off x="2490809" y="-1"/>
                <a:ext cx="172884" cy="1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Shape 503"/>
              <p:cNvSpPr/>
              <p:nvPr/>
            </p:nvSpPr>
            <p:spPr>
              <a:xfrm flipH="1">
                <a:off x="3044287" y="323427"/>
                <a:ext cx="172884" cy="1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Shape 504"/>
              <p:cNvSpPr/>
              <p:nvPr/>
            </p:nvSpPr>
            <p:spPr>
              <a:xfrm flipH="1">
                <a:off x="2864042" y="406519"/>
                <a:ext cx="172885" cy="1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" name="Shape 505"/>
              <p:cNvSpPr/>
              <p:nvPr/>
            </p:nvSpPr>
            <p:spPr>
              <a:xfrm flipH="1">
                <a:off x="3495782" y="132654"/>
                <a:ext cx="172885" cy="1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000" y="0"/>
                    </a:lnTo>
                    <a:lnTo>
                      <a:pt x="16600" y="0"/>
                    </a:lnTo>
                    <a:lnTo>
                      <a:pt x="21600" y="10800"/>
                    </a:lnTo>
                    <a:lnTo>
                      <a:pt x="16600" y="21600"/>
                    </a:lnTo>
                    <a:lnTo>
                      <a:pt x="5000" y="2160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6" name="Group 516"/>
              <p:cNvGrpSpPr/>
              <p:nvPr/>
            </p:nvGrpSpPr>
            <p:grpSpPr>
              <a:xfrm>
                <a:off x="2884076" y="1331692"/>
                <a:ext cx="492789" cy="971536"/>
                <a:chOff x="0" y="-1"/>
                <a:chExt cx="492786" cy="971536"/>
              </a:xfrm>
            </p:grpSpPr>
            <p:sp>
              <p:nvSpPr>
                <p:cNvPr id="212" name="Shape 506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3" name="Shape 507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4" name="Shape 508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5" name="Shape 509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6" name="Shape 510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7" name="Shape 511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8" name="Shape 512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9" name="Shape 513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0" name="Shape 514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1" name="Shape 515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7" name="Group 527"/>
              <p:cNvGrpSpPr/>
              <p:nvPr/>
            </p:nvGrpSpPr>
            <p:grpSpPr>
              <a:xfrm>
                <a:off x="5304229" y="1073396"/>
                <a:ext cx="492786" cy="971537"/>
                <a:chOff x="0" y="-1"/>
                <a:chExt cx="492786" cy="971537"/>
              </a:xfrm>
            </p:grpSpPr>
            <p:sp>
              <p:nvSpPr>
                <p:cNvPr id="202" name="Shape 517"/>
                <p:cNvSpPr/>
                <p:nvPr/>
              </p:nvSpPr>
              <p:spPr>
                <a:xfrm flipH="1">
                  <a:off x="310424" y="7835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3" name="Shape 518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4" name="Shape 519"/>
                <p:cNvSpPr/>
                <p:nvPr/>
              </p:nvSpPr>
              <p:spPr>
                <a:xfrm flipH="1">
                  <a:off x="66406" y="413637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5" name="Shape 520"/>
                <p:cNvSpPr/>
                <p:nvPr/>
              </p:nvSpPr>
              <p:spPr>
                <a:xfrm flipH="1">
                  <a:off x="172883" y="706224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" name="Shape 521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7" name="Shape 522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8" name="Shape 523"/>
                <p:cNvSpPr/>
                <p:nvPr/>
              </p:nvSpPr>
              <p:spPr>
                <a:xfrm flipH="1">
                  <a:off x="0" y="83888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9" name="Shape 524"/>
                <p:cNvSpPr/>
                <p:nvPr/>
              </p:nvSpPr>
              <p:spPr>
                <a:xfrm flipH="1">
                  <a:off x="0" y="61399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0" name="Shape 525"/>
                <p:cNvSpPr/>
                <p:nvPr/>
              </p:nvSpPr>
              <p:spPr>
                <a:xfrm flipH="1">
                  <a:off x="0" y="28098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1" name="Shape 526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8" name="Group 538"/>
              <p:cNvGrpSpPr/>
              <p:nvPr/>
            </p:nvGrpSpPr>
            <p:grpSpPr>
              <a:xfrm>
                <a:off x="150527" y="1506598"/>
                <a:ext cx="492789" cy="971537"/>
                <a:chOff x="0" y="-1"/>
                <a:chExt cx="492786" cy="971537"/>
              </a:xfrm>
            </p:grpSpPr>
            <p:sp>
              <p:nvSpPr>
                <p:cNvPr id="192" name="Shape 528"/>
                <p:cNvSpPr/>
                <p:nvPr/>
              </p:nvSpPr>
              <p:spPr>
                <a:xfrm flipH="1">
                  <a:off x="310424" y="7835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3" name="Shape 529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4" name="Shape 530"/>
                <p:cNvSpPr/>
                <p:nvPr/>
              </p:nvSpPr>
              <p:spPr>
                <a:xfrm flipH="1">
                  <a:off x="66406" y="413637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" name="Shape 531"/>
                <p:cNvSpPr/>
                <p:nvPr/>
              </p:nvSpPr>
              <p:spPr>
                <a:xfrm flipH="1">
                  <a:off x="172883" y="706224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" name="Shape 532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7" name="Shape 533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" name="Shape 534"/>
                <p:cNvSpPr/>
                <p:nvPr/>
              </p:nvSpPr>
              <p:spPr>
                <a:xfrm flipH="1">
                  <a:off x="0" y="83888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9" name="Shape 535"/>
                <p:cNvSpPr/>
                <p:nvPr/>
              </p:nvSpPr>
              <p:spPr>
                <a:xfrm flipH="1">
                  <a:off x="0" y="61399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0" name="Shape 536"/>
                <p:cNvSpPr/>
                <p:nvPr/>
              </p:nvSpPr>
              <p:spPr>
                <a:xfrm flipH="1">
                  <a:off x="0" y="28098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1" name="Shape 537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9" name="Group 549"/>
              <p:cNvGrpSpPr/>
              <p:nvPr/>
            </p:nvGrpSpPr>
            <p:grpSpPr>
              <a:xfrm>
                <a:off x="4808467" y="1097933"/>
                <a:ext cx="492789" cy="971536"/>
                <a:chOff x="0" y="-1"/>
                <a:chExt cx="492786" cy="971536"/>
              </a:xfrm>
            </p:grpSpPr>
            <p:sp>
              <p:nvSpPr>
                <p:cNvPr id="182" name="Shape 539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3" name="Shape 540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4" name="Shape 541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5" name="Shape 542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6" name="Shape 543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7" name="Shape 544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8" name="Shape 545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" name="Shape 546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0" name="Shape 547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1" name="Shape 548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0" name="Group 560"/>
              <p:cNvGrpSpPr/>
              <p:nvPr/>
            </p:nvGrpSpPr>
            <p:grpSpPr>
              <a:xfrm>
                <a:off x="5021224" y="401759"/>
                <a:ext cx="492786" cy="971536"/>
                <a:chOff x="0" y="-1"/>
                <a:chExt cx="492786" cy="971536"/>
              </a:xfrm>
            </p:grpSpPr>
            <p:sp>
              <p:nvSpPr>
                <p:cNvPr id="172" name="Shape 550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3" name="Shape 551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4" name="Shape 552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5" name="Shape 553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6" name="Shape 554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7" name="Shape 555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8" name="Shape 556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9" name="Shape 557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0" name="Shape 558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1" name="Shape 559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1" name="Group 571"/>
              <p:cNvGrpSpPr/>
              <p:nvPr/>
            </p:nvGrpSpPr>
            <p:grpSpPr>
              <a:xfrm>
                <a:off x="4635836" y="676517"/>
                <a:ext cx="492786" cy="971536"/>
                <a:chOff x="0" y="-1"/>
                <a:chExt cx="492786" cy="971536"/>
              </a:xfrm>
            </p:grpSpPr>
            <p:sp>
              <p:nvSpPr>
                <p:cNvPr id="162" name="Shape 561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3" name="Shape 562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4" name="Shape 563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5" name="Shape 564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6" name="Shape 565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7" name="Shape 566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Shape 567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9" name="Shape 568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0" name="Shape 569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1" name="Shape 570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2" name="Group 582"/>
              <p:cNvGrpSpPr/>
              <p:nvPr/>
            </p:nvGrpSpPr>
            <p:grpSpPr>
              <a:xfrm>
                <a:off x="4011994" y="1382291"/>
                <a:ext cx="492788" cy="971537"/>
                <a:chOff x="0" y="-1"/>
                <a:chExt cx="492785" cy="971537"/>
              </a:xfrm>
            </p:grpSpPr>
            <p:sp>
              <p:nvSpPr>
                <p:cNvPr id="152" name="Shape 572"/>
                <p:cNvSpPr/>
                <p:nvPr/>
              </p:nvSpPr>
              <p:spPr>
                <a:xfrm flipH="1">
                  <a:off x="310423" y="7835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3" name="Shape 573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4" name="Shape 574"/>
                <p:cNvSpPr/>
                <p:nvPr/>
              </p:nvSpPr>
              <p:spPr>
                <a:xfrm flipH="1">
                  <a:off x="66406" y="413637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5" name="Shape 575"/>
                <p:cNvSpPr/>
                <p:nvPr/>
              </p:nvSpPr>
              <p:spPr>
                <a:xfrm flipH="1">
                  <a:off x="172883" y="706224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6" name="Shape 576"/>
                <p:cNvSpPr/>
                <p:nvPr/>
              </p:nvSpPr>
              <p:spPr>
                <a:xfrm flipH="1">
                  <a:off x="257785" y="46122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7" name="Shape 577"/>
                <p:cNvSpPr/>
                <p:nvPr/>
              </p:nvSpPr>
              <p:spPr>
                <a:xfrm flipH="1">
                  <a:off x="319900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8" name="Shape 578"/>
                <p:cNvSpPr/>
                <p:nvPr/>
              </p:nvSpPr>
              <p:spPr>
                <a:xfrm flipH="1">
                  <a:off x="0" y="83888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Shape 579"/>
                <p:cNvSpPr/>
                <p:nvPr/>
              </p:nvSpPr>
              <p:spPr>
                <a:xfrm flipH="1">
                  <a:off x="0" y="61399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" name="Shape 580"/>
                <p:cNvSpPr/>
                <p:nvPr/>
              </p:nvSpPr>
              <p:spPr>
                <a:xfrm flipH="1">
                  <a:off x="0" y="28098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1" name="Shape 581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3" name="Group 593"/>
              <p:cNvGrpSpPr/>
              <p:nvPr/>
            </p:nvGrpSpPr>
            <p:grpSpPr>
              <a:xfrm>
                <a:off x="917723" y="10271"/>
                <a:ext cx="492788" cy="971536"/>
                <a:chOff x="0" y="-1"/>
                <a:chExt cx="492785" cy="971536"/>
              </a:xfrm>
            </p:grpSpPr>
            <p:sp>
              <p:nvSpPr>
                <p:cNvPr id="142" name="Shape 583"/>
                <p:cNvSpPr/>
                <p:nvPr/>
              </p:nvSpPr>
              <p:spPr>
                <a:xfrm flipH="1">
                  <a:off x="310423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3" name="Shape 584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4" name="Shape 585"/>
                <p:cNvSpPr/>
                <p:nvPr/>
              </p:nvSpPr>
              <p:spPr>
                <a:xfrm flipH="1">
                  <a:off x="66406" y="413637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5" name="Shape 586"/>
                <p:cNvSpPr/>
                <p:nvPr/>
              </p:nvSpPr>
              <p:spPr>
                <a:xfrm flipH="1">
                  <a:off x="172883" y="70622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6" name="Shape 587"/>
                <p:cNvSpPr/>
                <p:nvPr/>
              </p:nvSpPr>
              <p:spPr>
                <a:xfrm flipH="1">
                  <a:off x="257785" y="46122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7" name="Shape 588"/>
                <p:cNvSpPr/>
                <p:nvPr/>
              </p:nvSpPr>
              <p:spPr>
                <a:xfrm flipH="1">
                  <a:off x="319900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8" name="Shape 589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Shape 590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0" name="Shape 591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1" name="Shape 592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4" name="Group 604"/>
              <p:cNvGrpSpPr/>
              <p:nvPr/>
            </p:nvGrpSpPr>
            <p:grpSpPr>
              <a:xfrm>
                <a:off x="917723" y="1619688"/>
                <a:ext cx="492788" cy="971536"/>
                <a:chOff x="0" y="-1"/>
                <a:chExt cx="492785" cy="971536"/>
              </a:xfrm>
            </p:grpSpPr>
            <p:sp>
              <p:nvSpPr>
                <p:cNvPr id="132" name="Shape 594"/>
                <p:cNvSpPr/>
                <p:nvPr/>
              </p:nvSpPr>
              <p:spPr>
                <a:xfrm flipH="1">
                  <a:off x="310423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3" name="Shape 595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4" name="Shape 596"/>
                <p:cNvSpPr/>
                <p:nvPr/>
              </p:nvSpPr>
              <p:spPr>
                <a:xfrm flipH="1">
                  <a:off x="66406" y="413637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5" name="Shape 597"/>
                <p:cNvSpPr/>
                <p:nvPr/>
              </p:nvSpPr>
              <p:spPr>
                <a:xfrm flipH="1">
                  <a:off x="172883" y="70622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6" name="Shape 598"/>
                <p:cNvSpPr/>
                <p:nvPr/>
              </p:nvSpPr>
              <p:spPr>
                <a:xfrm flipH="1">
                  <a:off x="257785" y="46122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7" name="Shape 599"/>
                <p:cNvSpPr/>
                <p:nvPr/>
              </p:nvSpPr>
              <p:spPr>
                <a:xfrm flipH="1">
                  <a:off x="319900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8" name="Shape 600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9" name="Shape 601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0" name="Shape 602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1" name="Shape 603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5" name="Group 615"/>
              <p:cNvGrpSpPr/>
              <p:nvPr/>
            </p:nvGrpSpPr>
            <p:grpSpPr>
              <a:xfrm>
                <a:off x="2391541" y="612166"/>
                <a:ext cx="492789" cy="971536"/>
                <a:chOff x="0" y="-1"/>
                <a:chExt cx="492786" cy="971536"/>
              </a:xfrm>
            </p:grpSpPr>
            <p:sp>
              <p:nvSpPr>
                <p:cNvPr id="122" name="Shape 605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3" name="Shape 606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4" name="Shape 607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5" name="Shape 608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6" name="Shape 609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7" name="Shape 610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8" name="Shape 611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9" name="Shape 612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0" name="Shape 613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1" name="Shape 614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6" name="Group 626"/>
              <p:cNvGrpSpPr/>
              <p:nvPr/>
            </p:nvGrpSpPr>
            <p:grpSpPr>
              <a:xfrm>
                <a:off x="3605651" y="529984"/>
                <a:ext cx="492789" cy="971536"/>
                <a:chOff x="0" y="-1"/>
                <a:chExt cx="492786" cy="971536"/>
              </a:xfrm>
            </p:grpSpPr>
            <p:sp>
              <p:nvSpPr>
                <p:cNvPr id="112" name="Shape 616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3" name="Shape 617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4" name="Shape 618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" name="Shape 619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6" name="Shape 620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7" name="Shape 621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8" name="Shape 622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9" name="Shape 623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" name="Shape 624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1" name="Shape 625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7" name="Group 637"/>
              <p:cNvGrpSpPr/>
              <p:nvPr/>
            </p:nvGrpSpPr>
            <p:grpSpPr>
              <a:xfrm>
                <a:off x="2664316" y="1471481"/>
                <a:ext cx="492789" cy="971536"/>
                <a:chOff x="0" y="-1"/>
                <a:chExt cx="492786" cy="971536"/>
              </a:xfrm>
            </p:grpSpPr>
            <p:sp>
              <p:nvSpPr>
                <p:cNvPr id="102" name="Shape 627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628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4" name="Shape 629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5" name="Shape 630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6" name="Shape 631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7" name="Shape 632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" name="Shape 633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" name="Shape 634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" name="Shape 635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1" name="Shape 636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8" name="Group 648"/>
              <p:cNvGrpSpPr/>
              <p:nvPr/>
            </p:nvGrpSpPr>
            <p:grpSpPr>
              <a:xfrm>
                <a:off x="1332904" y="192691"/>
                <a:ext cx="492789" cy="971536"/>
                <a:chOff x="0" y="-1"/>
                <a:chExt cx="492786" cy="971536"/>
              </a:xfrm>
            </p:grpSpPr>
            <p:sp>
              <p:nvSpPr>
                <p:cNvPr id="92" name="Shape 638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" name="Shape 639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4" name="Shape 640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5" name="Shape 641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6" name="Shape 642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7" name="Shape 643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" name="Shape 644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645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0" name="Shape 646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647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9" name="Group 659"/>
              <p:cNvGrpSpPr/>
              <p:nvPr/>
            </p:nvGrpSpPr>
            <p:grpSpPr>
              <a:xfrm>
                <a:off x="1695108" y="1265507"/>
                <a:ext cx="492789" cy="971536"/>
                <a:chOff x="0" y="-1"/>
                <a:chExt cx="492786" cy="971536"/>
              </a:xfrm>
            </p:grpSpPr>
            <p:sp>
              <p:nvSpPr>
                <p:cNvPr id="82" name="Shape 649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" name="Shape 650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4" name="Shape 651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5" name="Shape 652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6" name="Shape 653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7" name="Shape 654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" name="Shape 655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9" name="Shape 656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0" name="Shape 657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1" name="Shape 658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0" name="Group 670"/>
              <p:cNvGrpSpPr/>
              <p:nvPr/>
            </p:nvGrpSpPr>
            <p:grpSpPr>
              <a:xfrm>
                <a:off x="3916076" y="808086"/>
                <a:ext cx="492786" cy="971536"/>
                <a:chOff x="0" y="-1"/>
                <a:chExt cx="492786" cy="971536"/>
              </a:xfrm>
            </p:grpSpPr>
            <p:sp>
              <p:nvSpPr>
                <p:cNvPr id="72" name="Shape 660"/>
                <p:cNvSpPr/>
                <p:nvPr/>
              </p:nvSpPr>
              <p:spPr>
                <a:xfrm flipH="1">
                  <a:off x="310424" y="78353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" name="Shape 661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" name="Shape 662"/>
                <p:cNvSpPr/>
                <p:nvPr/>
              </p:nvSpPr>
              <p:spPr>
                <a:xfrm flipH="1">
                  <a:off x="66406" y="413637"/>
                  <a:ext cx="172886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" name="Shape 663"/>
                <p:cNvSpPr/>
                <p:nvPr/>
              </p:nvSpPr>
              <p:spPr>
                <a:xfrm flipH="1">
                  <a:off x="172883" y="706223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" name="Shape 664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7" name="Shape 665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8" name="Shape 666"/>
                <p:cNvSpPr/>
                <p:nvPr/>
              </p:nvSpPr>
              <p:spPr>
                <a:xfrm flipH="1">
                  <a:off x="0" y="838879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" name="Shape 667"/>
                <p:cNvSpPr/>
                <p:nvPr/>
              </p:nvSpPr>
              <p:spPr>
                <a:xfrm flipH="1">
                  <a:off x="0" y="61399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0" name="Shape 668"/>
                <p:cNvSpPr/>
                <p:nvPr/>
              </p:nvSpPr>
              <p:spPr>
                <a:xfrm flipH="1">
                  <a:off x="0" y="280981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1" name="Shape 669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1" name="Group 681"/>
              <p:cNvGrpSpPr/>
              <p:nvPr/>
            </p:nvGrpSpPr>
            <p:grpSpPr>
              <a:xfrm>
                <a:off x="2146583" y="342749"/>
                <a:ext cx="492786" cy="971537"/>
                <a:chOff x="0" y="-1"/>
                <a:chExt cx="492786" cy="971537"/>
              </a:xfrm>
            </p:grpSpPr>
            <p:sp>
              <p:nvSpPr>
                <p:cNvPr id="62" name="Shape 671"/>
                <p:cNvSpPr/>
                <p:nvPr/>
              </p:nvSpPr>
              <p:spPr>
                <a:xfrm flipH="1">
                  <a:off x="310424" y="78353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672"/>
                <p:cNvSpPr/>
                <p:nvPr/>
              </p:nvSpPr>
              <p:spPr>
                <a:xfrm flipH="1">
                  <a:off x="41309" y="-1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4" name="Shape 673"/>
                <p:cNvSpPr/>
                <p:nvPr/>
              </p:nvSpPr>
              <p:spPr>
                <a:xfrm flipH="1">
                  <a:off x="66406" y="413637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5" name="Shape 674"/>
                <p:cNvSpPr/>
                <p:nvPr/>
              </p:nvSpPr>
              <p:spPr>
                <a:xfrm flipH="1">
                  <a:off x="172883" y="706224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" name="Shape 675"/>
                <p:cNvSpPr/>
                <p:nvPr/>
              </p:nvSpPr>
              <p:spPr>
                <a:xfrm flipH="1">
                  <a:off x="257785" y="461229"/>
                  <a:ext cx="172886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7" name="Shape 676"/>
                <p:cNvSpPr/>
                <p:nvPr/>
              </p:nvSpPr>
              <p:spPr>
                <a:xfrm flipH="1">
                  <a:off x="319901" y="26543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77"/>
                <p:cNvSpPr/>
                <p:nvPr/>
              </p:nvSpPr>
              <p:spPr>
                <a:xfrm flipH="1">
                  <a:off x="0" y="838880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" name="Shape 678"/>
                <p:cNvSpPr/>
                <p:nvPr/>
              </p:nvSpPr>
              <p:spPr>
                <a:xfrm flipH="1">
                  <a:off x="0" y="61399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" name="Shape 679"/>
                <p:cNvSpPr/>
                <p:nvPr/>
              </p:nvSpPr>
              <p:spPr>
                <a:xfrm flipH="1">
                  <a:off x="0" y="280982"/>
                  <a:ext cx="172885" cy="132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" name="Shape 680"/>
                <p:cNvSpPr/>
                <p:nvPr/>
              </p:nvSpPr>
              <p:spPr>
                <a:xfrm flipH="1">
                  <a:off x="86442" y="81999"/>
                  <a:ext cx="172885" cy="132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000" y="0"/>
                      </a:lnTo>
                      <a:lnTo>
                        <a:pt x="16600" y="0"/>
                      </a:lnTo>
                      <a:lnTo>
                        <a:pt x="21600" y="10800"/>
                      </a:lnTo>
                      <a:lnTo>
                        <a:pt x="16600" y="21600"/>
                      </a:lnTo>
                      <a:lnTo>
                        <a:pt x="5000" y="216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>
                  <a:solidFill>
                    <a:srgbClr val="4A7EBB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71414"/>
            <a:ext cx="1656184" cy="1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Jak użyć opatrunek </a:t>
            </a:r>
            <a:r>
              <a:rPr lang="pl-PL" sz="2400" b="1" dirty="0" err="1" smtClean="0"/>
              <a:t>Woundclot</a:t>
            </a:r>
            <a:r>
              <a:rPr lang="pl-PL" sz="2400" b="1" dirty="0" smtClean="0"/>
              <a:t> do tamowania krwawienia po dializie? </a:t>
            </a:r>
            <a:endParaRPr lang="pl-PL" sz="24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57224" y="785794"/>
          <a:ext cx="578647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IMGP35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928670"/>
            <a:ext cx="2160000" cy="1436170"/>
          </a:xfrm>
          <a:prstGeom prst="rect">
            <a:avLst/>
          </a:prstGeom>
        </p:spPr>
      </p:pic>
      <p:pic>
        <p:nvPicPr>
          <p:cNvPr id="6" name="Obraz 5" descr="IMGP35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2714620"/>
            <a:ext cx="2160000" cy="1436170"/>
          </a:xfrm>
          <a:prstGeom prst="rect">
            <a:avLst/>
          </a:prstGeom>
        </p:spPr>
      </p:pic>
      <p:pic>
        <p:nvPicPr>
          <p:cNvPr id="8" name="Obraz 7" descr="IMGP35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5000636"/>
            <a:ext cx="2160000" cy="143617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0" y="5495090"/>
            <a:ext cx="1872208" cy="13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500298" y="214290"/>
            <a:ext cx="36004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Jak działa </a:t>
            </a:r>
            <a:r>
              <a:rPr lang="pl-PL" sz="2800" b="1" dirty="0" err="1" smtClean="0"/>
              <a:t>WoundClot</a:t>
            </a:r>
            <a:r>
              <a:rPr lang="pl-PL" sz="2800" b="1" dirty="0" smtClean="0"/>
              <a:t>?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2000240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→"/>
            </a:pPr>
            <a:r>
              <a:rPr lang="pl-PL" sz="1600" dirty="0" smtClean="0"/>
              <a:t>Opatrunek </a:t>
            </a:r>
            <a:r>
              <a:rPr lang="pl-PL" sz="1600" dirty="0" err="1" smtClean="0"/>
              <a:t>WoundClot</a:t>
            </a:r>
            <a:r>
              <a:rPr lang="pl-PL" sz="1600" dirty="0" smtClean="0"/>
              <a:t> </a:t>
            </a:r>
            <a:r>
              <a:rPr lang="pl-PL" sz="1600" dirty="0" smtClean="0"/>
              <a:t>ma duży wpływ na naturalne procesy krzepnięcia tworząc naturalną zatyczkę przylegającą do otworu, w którym była wkłuta igła;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→"/>
            </a:pPr>
            <a:r>
              <a:rPr lang="pl-PL" sz="1600" dirty="0" smtClean="0"/>
              <a:t>Opatrunek </a:t>
            </a:r>
            <a:r>
              <a:rPr lang="pl-PL" sz="1600" dirty="0" err="1" smtClean="0"/>
              <a:t>WoundClot</a:t>
            </a:r>
            <a:r>
              <a:rPr lang="pl-PL" sz="1600" dirty="0" smtClean="0"/>
              <a:t> </a:t>
            </a:r>
            <a:r>
              <a:rPr lang="pl-PL" sz="1600" dirty="0" smtClean="0"/>
              <a:t>masowo absorbuje wielokrotnie obecne we krwi pacjenta płytki krwi a fakt ten przyspiesza tworzenie zatyczki biologicznej;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→"/>
            </a:pPr>
            <a:r>
              <a:rPr lang="pl-PL" sz="1600" dirty="0" smtClean="0"/>
              <a:t>Opatrunek </a:t>
            </a:r>
            <a:r>
              <a:rPr lang="pl-PL" sz="1600" dirty="0" err="1" smtClean="0"/>
              <a:t>WoundClot</a:t>
            </a:r>
            <a:r>
              <a:rPr lang="pl-PL" sz="1600" dirty="0" smtClean="0"/>
              <a:t> </a:t>
            </a:r>
            <a:r>
              <a:rPr lang="pl-PL" sz="1600" dirty="0" smtClean="0"/>
              <a:t>wspomaga zmianę płytek krwi do stanu aktywnego zmieniając czynnik </a:t>
            </a:r>
            <a:r>
              <a:rPr lang="pl-PL" sz="1600" dirty="0" err="1" smtClean="0"/>
              <a:t>Hagemana</a:t>
            </a:r>
            <a:r>
              <a:rPr lang="pl-PL" sz="1600" dirty="0" smtClean="0"/>
              <a:t> (czynnik XII) nieaktywny na (czynnik </a:t>
            </a:r>
            <a:r>
              <a:rPr lang="pl-PL" sz="1600" dirty="0" err="1" smtClean="0"/>
              <a:t>XIIa</a:t>
            </a:r>
            <a:r>
              <a:rPr lang="pl-PL" sz="1600" dirty="0" smtClean="0"/>
              <a:t>) aktywny, który jest silniejszy niż inne znane środki hemostatyczne .</a:t>
            </a:r>
            <a:endParaRPr lang="pl-PL" sz="1600" dirty="0"/>
          </a:p>
        </p:txBody>
      </p:sp>
      <p:pic>
        <p:nvPicPr>
          <p:cNvPr id="8" name="Obraz 7" descr="IMGP3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52000"/>
            <a:ext cx="2520000" cy="1569459"/>
          </a:xfrm>
          <a:prstGeom prst="rect">
            <a:avLst/>
          </a:prstGeom>
        </p:spPr>
      </p:pic>
      <p:pic>
        <p:nvPicPr>
          <p:cNvPr id="6" name="Obraz 5" descr="IMGP3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857364"/>
            <a:ext cx="2520000" cy="1545891"/>
          </a:xfrm>
          <a:prstGeom prst="rect">
            <a:avLst/>
          </a:prstGeom>
        </p:spPr>
      </p:pic>
      <p:pic>
        <p:nvPicPr>
          <p:cNvPr id="10" name="Obraz 9" descr="IMGP3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429000"/>
            <a:ext cx="2520000" cy="1613103"/>
          </a:xfrm>
          <a:prstGeom prst="rect">
            <a:avLst/>
          </a:prstGeom>
        </p:spPr>
      </p:pic>
      <p:pic>
        <p:nvPicPr>
          <p:cNvPr id="11" name="Obraz 10" descr="IMGP35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5072074"/>
            <a:ext cx="2520000" cy="1675531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929198"/>
            <a:ext cx="532859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71414"/>
            <a:ext cx="1656184" cy="1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7158" y="42860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Praktyczne zastosowanie opatrunku </a:t>
            </a:r>
            <a:r>
              <a:rPr lang="pl-PL" sz="2800" b="1" dirty="0" err="1" smtClean="0"/>
              <a:t>WoudClot</a:t>
            </a:r>
            <a:endParaRPr lang="pl-PL" sz="2800" b="1" dirty="0"/>
          </a:p>
        </p:txBody>
      </p:sp>
      <p:pic>
        <p:nvPicPr>
          <p:cNvPr id="4" name="Obraz 3" descr="IMGP3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2520000" cy="1675532"/>
          </a:xfrm>
          <a:prstGeom prst="rect">
            <a:avLst/>
          </a:prstGeom>
        </p:spPr>
      </p:pic>
      <p:pic>
        <p:nvPicPr>
          <p:cNvPr id="5" name="Obraz 4" descr="IMGP3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2520000" cy="1675531"/>
          </a:xfrm>
          <a:prstGeom prst="rect">
            <a:avLst/>
          </a:prstGeom>
        </p:spPr>
      </p:pic>
      <p:pic>
        <p:nvPicPr>
          <p:cNvPr id="6" name="Obraz 5" descr="IMGP35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857760"/>
            <a:ext cx="2520000" cy="1675532"/>
          </a:xfrm>
          <a:prstGeom prst="rect">
            <a:avLst/>
          </a:prstGeom>
        </p:spPr>
      </p:pic>
      <p:pic>
        <p:nvPicPr>
          <p:cNvPr id="8" name="Obraz 7" descr="IMGP3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85860"/>
            <a:ext cx="2520000" cy="1675532"/>
          </a:xfrm>
          <a:prstGeom prst="rect">
            <a:avLst/>
          </a:prstGeom>
        </p:spPr>
      </p:pic>
      <p:pic>
        <p:nvPicPr>
          <p:cNvPr id="9" name="Obraz 8" descr="IMGP3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071810"/>
            <a:ext cx="2520000" cy="1675532"/>
          </a:xfrm>
          <a:prstGeom prst="rect">
            <a:avLst/>
          </a:prstGeom>
        </p:spPr>
      </p:pic>
      <p:pic>
        <p:nvPicPr>
          <p:cNvPr id="10" name="Obraz 9" descr="IMGP36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857760"/>
            <a:ext cx="2520000" cy="1675532"/>
          </a:xfrm>
          <a:prstGeom prst="rect">
            <a:avLst/>
          </a:prstGeom>
        </p:spPr>
      </p:pic>
      <p:pic>
        <p:nvPicPr>
          <p:cNvPr id="11" name="Obraz 10" descr="IMGP36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1285860"/>
            <a:ext cx="2520000" cy="1675532"/>
          </a:xfrm>
          <a:prstGeom prst="rect">
            <a:avLst/>
          </a:prstGeom>
        </p:spPr>
      </p:pic>
      <p:pic>
        <p:nvPicPr>
          <p:cNvPr id="12" name="Obraz 11" descr="IMGP36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071810"/>
            <a:ext cx="2520000" cy="1675532"/>
          </a:xfrm>
          <a:prstGeom prst="rect">
            <a:avLst/>
          </a:prstGeom>
        </p:spPr>
      </p:pic>
      <p:pic>
        <p:nvPicPr>
          <p:cNvPr id="13" name="Obraz 12" descr="IMGP36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857760"/>
            <a:ext cx="2520000" cy="16755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Wnioski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5720" y="1214422"/>
            <a:ext cx="8572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dirty="0" smtClean="0"/>
              <a:t>Nowoczesny opatrunek </a:t>
            </a:r>
            <a:r>
              <a:rPr lang="pl-PL" dirty="0" err="1" smtClean="0"/>
              <a:t>WoundClot</a:t>
            </a:r>
            <a:r>
              <a:rPr lang="pl-PL" dirty="0" smtClean="0"/>
              <a:t> </a:t>
            </a:r>
            <a:r>
              <a:rPr lang="pl-PL" dirty="0" smtClean="0"/>
              <a:t>jest sprawdzonym sposobem dbałości o przetokę tętniczo-żylną wykonaną z naczyń własnych lub z tworzywa sztucznego;</a:t>
            </a:r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dirty="0" smtClean="0"/>
              <a:t>Zastosowanie prezentowanego opatrunku </a:t>
            </a:r>
            <a:r>
              <a:rPr lang="pl-PL" dirty="0" err="1" smtClean="0"/>
              <a:t>WoundClot</a:t>
            </a:r>
            <a:r>
              <a:rPr lang="pl-PL" dirty="0" smtClean="0"/>
              <a:t> </a:t>
            </a:r>
            <a:r>
              <a:rPr lang="pl-PL" dirty="0" smtClean="0"/>
              <a:t>pozwala zminimalizować u pacjenta straty krwi wywołane wydłużonym tamowaniem krwawienia po dializie;</a:t>
            </a:r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dirty="0" smtClean="0"/>
              <a:t>Zastosowanie opatrunku </a:t>
            </a:r>
            <a:r>
              <a:rPr lang="pl-PL" dirty="0" err="1" smtClean="0"/>
              <a:t>WoundClot</a:t>
            </a:r>
            <a:r>
              <a:rPr lang="pl-PL" dirty="0" smtClean="0"/>
              <a:t> </a:t>
            </a:r>
            <a:r>
              <a:rPr lang="pl-PL" dirty="0" smtClean="0"/>
              <a:t>nie powoduje trudnych do usunięcia strupów będących pożywką dla bakterii wraz z obecnością wysokiego ryzyka przypadkowego oderwania się i wystąpienia krwotoku z przetoki;</a:t>
            </a:r>
          </a:p>
          <a:p>
            <a:pPr indent="-360000">
              <a:spcBef>
                <a:spcPts val="1200"/>
              </a:spcBef>
              <a:buFont typeface="Calibri" pitchFamily="34" charset="0"/>
              <a:buChar char="→"/>
            </a:pPr>
            <a:r>
              <a:rPr lang="pl-PL" dirty="0" smtClean="0"/>
              <a:t> </a:t>
            </a:r>
            <a:r>
              <a:rPr lang="pl-PL" dirty="0" err="1" smtClean="0"/>
              <a:t>Woundclot</a:t>
            </a:r>
            <a:r>
              <a:rPr lang="pl-PL" dirty="0" smtClean="0"/>
              <a:t> powoduje utworzenie biologicznego skrzepu i dzięki temu krwawienie nie powraca.  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image29.jpg" descr="image29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5816" y="4221088"/>
            <a:ext cx="3495069" cy="2472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504" y="1412776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2844" y="142852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 SPRAWDZONE SPOSOBY DBAŁOŚCI O DOSTĘP NACZYNIOWY DO HEMODIALIZY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podsumowanie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lonce-aka-kwiaty-traw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14480" y="585789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dirty="0" smtClean="0">
                <a:solidFill>
                  <a:schemeClr val="bg1"/>
                </a:solidFill>
              </a:rPr>
              <a:t>Dziękuję za uwagę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57158" y="714356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28596" y="142852"/>
            <a:ext cx="8229600" cy="50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Dane statystyczne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57224" y="642939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/>
              <a:t>Dane Krajowego Konsultanta w dziedzinie nefrologii prof. R. Gellert 2017</a:t>
            </a:r>
            <a:endParaRPr lang="pl-PL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475656" y="404664"/>
            <a:ext cx="6166879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pl-PL" sz="2800" b="1" dirty="0" smtClean="0"/>
              <a:t>Struktura wiekowa pacjentów </a:t>
            </a:r>
          </a:p>
          <a:p>
            <a:pPr algn="ctr" eaLnBrk="0" hangingPunct="0"/>
            <a:r>
              <a:rPr lang="pl-PL" sz="2800" b="1" dirty="0" smtClean="0"/>
              <a:t>leczonych </a:t>
            </a:r>
            <a:r>
              <a:rPr lang="pl-PL" sz="2800" b="1" dirty="0" smtClean="0">
                <a:solidFill>
                  <a:srgbClr val="FF0000"/>
                </a:solidFill>
              </a:rPr>
              <a:t>DO i HD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/>
              <a:t>w 2016 r.</a:t>
            </a:r>
            <a:endParaRPr lang="en-GB" sz="2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8794" y="5857892"/>
            <a:ext cx="709955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pl-PL" sz="1600" dirty="0" smtClean="0"/>
              <a:t>Dane Konsultanta Krajowego w dziedzinie Nefrologii 2017</a:t>
            </a:r>
            <a:endParaRPr lang="en-GB" sz="1600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357158" y="1785926"/>
          <a:ext cx="4214842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/>
          <p:nvPr/>
        </p:nvGraphicFramePr>
        <p:xfrm>
          <a:off x="4643438" y="1785926"/>
          <a:ext cx="4214842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152525" y="97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151" name="Rectangle 46"/>
          <p:cNvSpPr>
            <a:spLocks noChangeArrowheads="1"/>
          </p:cNvSpPr>
          <p:nvPr/>
        </p:nvSpPr>
        <p:spPr bwMode="auto">
          <a:xfrm>
            <a:off x="1187624" y="620688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800" b="1" dirty="0" smtClean="0">
                <a:latin typeface="Calibri" pitchFamily="34" charset="0"/>
                <a:cs typeface="Calibri" pitchFamily="34" charset="0"/>
              </a:rPr>
              <a:t>Losy dializowanych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+ HD </a:t>
            </a:r>
            <a:r>
              <a:rPr lang="pl-PL" sz="2800" b="1" dirty="0" smtClean="0">
                <a:latin typeface="Calibri" pitchFamily="34" charset="0"/>
                <a:cs typeface="Calibri" pitchFamily="34" charset="0"/>
              </a:rPr>
              <a:t>w 2016 r.</a:t>
            </a:r>
            <a:endParaRPr lang="en-GB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2" name="Rectangle 48"/>
          <p:cNvSpPr>
            <a:spLocks noChangeArrowheads="1"/>
          </p:cNvSpPr>
          <p:nvPr/>
        </p:nvSpPr>
        <p:spPr bwMode="auto">
          <a:xfrm>
            <a:off x="14097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9" name="Wykres 8"/>
          <p:cNvGraphicFramePr/>
          <p:nvPr/>
        </p:nvGraphicFramePr>
        <p:xfrm>
          <a:off x="428596" y="1357298"/>
          <a:ext cx="835824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214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b="1" dirty="0" smtClean="0"/>
              <a:t>NAJCZĘSTSZE POWIKŁANIA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400" b="1" dirty="0" err="1" smtClean="0"/>
              <a:t>wg</a:t>
            </a:r>
            <a:r>
              <a:rPr lang="pl-PL" sz="2400" b="1" dirty="0" smtClean="0"/>
              <a:t>. RESEARCH BOARD OF EDTNA/ERCA</a:t>
            </a:r>
            <a:endParaRPr lang="pl-PL" sz="2400" b="1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285720" y="1500174"/>
          <a:ext cx="8643998" cy="50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800" b="1" dirty="0" smtClean="0"/>
              <a:t>Zakażenia </a:t>
            </a:r>
            <a:r>
              <a:rPr lang="pl-PL" sz="2800" b="1" dirty="0" err="1" smtClean="0"/>
              <a:t>odcewnikowe</a:t>
            </a:r>
            <a:r>
              <a:rPr lang="pl-PL" sz="2800" b="1" dirty="0" smtClean="0"/>
              <a:t> (CVC)</a:t>
            </a:r>
            <a:br>
              <a:rPr lang="pl-PL" sz="2800" b="1" dirty="0" smtClean="0"/>
            </a:br>
            <a:r>
              <a:rPr lang="pl-PL" sz="2800" b="1" dirty="0" smtClean="0"/>
              <a:t>– rodzaje patogenów </a:t>
            </a:r>
          </a:p>
        </p:txBody>
      </p:sp>
      <p:sp>
        <p:nvSpPr>
          <p:cNvPr id="39941" name="Rectangle 5"/>
          <p:cNvSpPr>
            <a:spLocks noGrp="1"/>
          </p:cNvSpPr>
          <p:nvPr>
            <p:ph type="body" idx="1"/>
          </p:nvPr>
        </p:nvSpPr>
        <p:spPr>
          <a:xfrm>
            <a:off x="2124075" y="6021388"/>
            <a:ext cx="6859588" cy="649287"/>
          </a:xfrm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en-US" sz="1400" dirty="0" err="1" smtClean="0"/>
              <a:t>Bouza</a:t>
            </a:r>
            <a:r>
              <a:rPr lang="en-US" sz="1400" dirty="0" smtClean="0"/>
              <a:t> </a:t>
            </a:r>
            <a:r>
              <a:rPr lang="en-US" sz="1400" dirty="0" err="1" smtClean="0"/>
              <a:t>E.,et</a:t>
            </a:r>
            <a:r>
              <a:rPr lang="en-US" sz="1400" dirty="0" smtClean="0"/>
              <a:t> al. (2004). A European perspective on intravascular catheter-related infections: report on the microbiology workload, etiology and antimicrobial susceptibility</a:t>
            </a:r>
            <a:r>
              <a:rPr lang="pl-PL" sz="1400" dirty="0" smtClean="0"/>
              <a:t> 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 l="30809" t="11681"/>
          <a:stretch>
            <a:fillRect/>
          </a:stretch>
        </p:blipFill>
        <p:spPr bwMode="auto">
          <a:xfrm>
            <a:off x="684213" y="1557338"/>
            <a:ext cx="76327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KONSEKWENCJE ZAKAŻEŃ CVC </a:t>
            </a:r>
            <a:endParaRPr lang="pl-PL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2312</Words>
  <Application>Microsoft Office PowerPoint</Application>
  <PresentationFormat>Pokaz na ekranie (4:3)</PresentationFormat>
  <Paragraphs>315</Paragraphs>
  <Slides>36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Sprawdzone sposoby dbałości  o cewnik permanentny  i przetokę tętniczo-żylną doświadczenia własne</vt:lpstr>
      <vt:lpstr>Slajd 2</vt:lpstr>
      <vt:lpstr>Dializoterapia 2013-2016</vt:lpstr>
      <vt:lpstr>Slajd 4</vt:lpstr>
      <vt:lpstr>Slajd 5</vt:lpstr>
      <vt:lpstr>Slajd 6</vt:lpstr>
      <vt:lpstr>NAJCZĘSTSZE POWIKŁANIA  wg. RESEARCH BOARD OF EDTNA/ERCA</vt:lpstr>
      <vt:lpstr>Zakażenia odcewnikowe (CVC) – rodzaje patogenów </vt:lpstr>
      <vt:lpstr>KONSEKWENCJE ZAKAŻEŃ CVC </vt:lpstr>
      <vt:lpstr>Slajd 10</vt:lpstr>
      <vt:lpstr>Slajd 11</vt:lpstr>
      <vt:lpstr>Problem z drożnością CVC</vt:lpstr>
      <vt:lpstr>Okluzja cewnika – historia naturalna</vt:lpstr>
      <vt:lpstr>Slajd 14</vt:lpstr>
      <vt:lpstr>Wskaźniki niedrożności CVC wg. National Kidney Foundation </vt:lpstr>
      <vt:lpstr>Problemy pielęgnacyjne wiązane z niewłaściwym funkcjonowaniem CVC </vt:lpstr>
      <vt:lpstr>Slajd 17</vt:lpstr>
      <vt:lpstr>Korzyści z zastosowania preparatu CitraLock ™ 46,7% </vt:lpstr>
      <vt:lpstr>Slajd 19</vt:lpstr>
      <vt:lpstr>Slajd 20</vt:lpstr>
      <vt:lpstr>Skuteczność preparatu Citra-Lock™ w roztworze 30%,</vt:lpstr>
      <vt:lpstr>Standard postępowania ze źle funkcjonującym cewnikiem permanentnym wg  Hemodialysis  Central Venous  Catheter  Dysfunction Protocol  (EDTNA/ERCA)</vt:lpstr>
      <vt:lpstr>Doświadczenia własne z użyciem CitraLocku ™ 46,7%</vt:lpstr>
      <vt:lpstr>Charakterystyka używanych cewników  n=22</vt:lpstr>
      <vt:lpstr>Ocena drożności używanych cewników (n=22) pod kątem powikłań zakrzepowych (9/2571 HD)</vt:lpstr>
      <vt:lpstr>Ocena sprawności używanych cewników (n=22) pod kątem powikłań infekcyjnych (4)</vt:lpstr>
      <vt:lpstr>Wyniki i wnioski</vt:lpstr>
      <vt:lpstr>Slajd 28</vt:lpstr>
      <vt:lpstr>Slajd 29</vt:lpstr>
      <vt:lpstr>Jak działa WoundClot?</vt:lpstr>
      <vt:lpstr>Slajd 31</vt:lpstr>
      <vt:lpstr>Jak działa WoundClot?</vt:lpstr>
      <vt:lpstr>Slajd 33</vt:lpstr>
      <vt:lpstr>Wnioski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Sprawdzone sposoby dbałości o cewnik permanentny i przetokę tętniczo-żylną</dc:title>
  <dc:creator>DELL</dc:creator>
  <cp:lastModifiedBy>DELL</cp:lastModifiedBy>
  <cp:revision>153</cp:revision>
  <dcterms:created xsi:type="dcterms:W3CDTF">2017-04-19T17:46:06Z</dcterms:created>
  <dcterms:modified xsi:type="dcterms:W3CDTF">2017-04-26T19:59:32Z</dcterms:modified>
</cp:coreProperties>
</file>